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6" r:id="rId1"/>
    <p:sldMasterId id="2147483798" r:id="rId2"/>
    <p:sldMasterId id="2147483810" r:id="rId3"/>
    <p:sldMasterId id="2147483822" r:id="rId4"/>
    <p:sldMasterId id="2147483834" r:id="rId5"/>
    <p:sldMasterId id="2147483846" r:id="rId6"/>
  </p:sldMasterIdLst>
  <p:notesMasterIdLst>
    <p:notesMasterId r:id="rId50"/>
  </p:notesMasterIdLst>
  <p:sldIdLst>
    <p:sldId id="444" r:id="rId7"/>
    <p:sldId id="445" r:id="rId8"/>
    <p:sldId id="446" r:id="rId9"/>
    <p:sldId id="447" r:id="rId10"/>
    <p:sldId id="448" r:id="rId11"/>
    <p:sldId id="449" r:id="rId12"/>
    <p:sldId id="450" r:id="rId13"/>
    <p:sldId id="451" r:id="rId14"/>
    <p:sldId id="452" r:id="rId15"/>
    <p:sldId id="453" r:id="rId16"/>
    <p:sldId id="454" r:id="rId17"/>
    <p:sldId id="455" r:id="rId18"/>
    <p:sldId id="456" r:id="rId19"/>
    <p:sldId id="457" r:id="rId20"/>
    <p:sldId id="458" r:id="rId21"/>
    <p:sldId id="459" r:id="rId22"/>
    <p:sldId id="460" r:id="rId23"/>
    <p:sldId id="461" r:id="rId24"/>
    <p:sldId id="462" r:id="rId25"/>
    <p:sldId id="463" r:id="rId26"/>
    <p:sldId id="464" r:id="rId27"/>
    <p:sldId id="465" r:id="rId28"/>
    <p:sldId id="466" r:id="rId29"/>
    <p:sldId id="467" r:id="rId30"/>
    <p:sldId id="468" r:id="rId31"/>
    <p:sldId id="469" r:id="rId32"/>
    <p:sldId id="470" r:id="rId33"/>
    <p:sldId id="471" r:id="rId34"/>
    <p:sldId id="472" r:id="rId35"/>
    <p:sldId id="473" r:id="rId36"/>
    <p:sldId id="474" r:id="rId37"/>
    <p:sldId id="475" r:id="rId38"/>
    <p:sldId id="476" r:id="rId39"/>
    <p:sldId id="477" r:id="rId40"/>
    <p:sldId id="478" r:id="rId41"/>
    <p:sldId id="479" r:id="rId42"/>
    <p:sldId id="480" r:id="rId43"/>
    <p:sldId id="481" r:id="rId44"/>
    <p:sldId id="482" r:id="rId45"/>
    <p:sldId id="483" r:id="rId46"/>
    <p:sldId id="484" r:id="rId47"/>
    <p:sldId id="485" r:id="rId48"/>
    <p:sldId id="486" r:id="rId4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GHYnTLb4GuUGi91smWhImQ==" hashData="ufpSlGc/V2qGav7oVAjNaqiuT3E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5" autoAdjust="0"/>
    <p:restoredTop sz="90072" autoAdjust="0"/>
  </p:normalViewPr>
  <p:slideViewPr>
    <p:cSldViewPr snapToGrid="0" snapToObjects="1">
      <p:cViewPr>
        <p:scale>
          <a:sx n="98" d="100"/>
          <a:sy n="98" d="100"/>
        </p:scale>
        <p:origin x="-696" y="-21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8" Type="http://schemas.openxmlformats.org/officeDocument/2006/relationships/slide" Target="slides/slide2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of Increase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健康與營養
Health and Nutrition</c:v>
                </c:pt>
                <c:pt idx="1">
                  <c:v>TLS</c:v>
                </c:pt>
                <c:pt idx="2">
                  <c:v>Motives</c:v>
                </c:pt>
                <c:pt idx="3">
                  <c:v>護膚及個人護理
Skincare/
Personal Care</c:v>
                </c:pt>
                <c:pt idx="4">
                  <c:v>家居護理
Home Care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0.13300000000000001</c:v>
                </c:pt>
                <c:pt idx="1">
                  <c:v>0.49</c:v>
                </c:pt>
                <c:pt idx="2">
                  <c:v>2.5999999999999999E-2</c:v>
                </c:pt>
                <c:pt idx="3">
                  <c:v>0.114</c:v>
                </c:pt>
                <c:pt idx="4">
                  <c:v>0.25900000000000001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92748800"/>
        <c:axId val="92754688"/>
      </c:barChart>
      <c:catAx>
        <c:axId val="92748800"/>
        <c:scaling>
          <c:orientation val="minMax"/>
        </c:scaling>
        <c:delete val="0"/>
        <c:axPos val="b"/>
        <c:majorTickMark val="none"/>
        <c:minorTickMark val="none"/>
        <c:tickLblPos val="nextTo"/>
        <c:crossAx val="92754688"/>
        <c:crosses val="autoZero"/>
        <c:auto val="1"/>
        <c:lblAlgn val="ctr"/>
        <c:lblOffset val="100"/>
        <c:noMultiLvlLbl val="0"/>
      </c:catAx>
      <c:valAx>
        <c:axId val="92754688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92748800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scene3d>
      <a:camera prst="orthographicFront"/>
      <a:lightRig rig="threePt" dir="t"/>
    </a:scene3d>
    <a:sp3d>
      <a:bevelT/>
    </a:sp3d>
  </c:spPr>
  <c:txPr>
    <a:bodyPr/>
    <a:lstStyle/>
    <a:p>
      <a:pPr>
        <a:defRPr sz="1800">
          <a:latin typeface="Calibri"/>
          <a:ea typeface="Heiti TC Light"/>
          <a:cs typeface="Calibri"/>
        </a:defRPr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872A9-DF6A-8D41-96DE-2B930C90B358}" type="datetimeFigureOut">
              <a:rPr lang="en-US" smtClean="0"/>
              <a:pPr/>
              <a:t>9/16/2015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33211-BFEF-DC44-8D7B-FBEE788E06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52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https://www.hkupop.hku.hk/chinese/archive/report/jcare04/freq.html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790B4-7DB2-4AFF-B22C-E02D9D26F7D5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8441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http://www.webmd.com/arthritis/caring-your-joints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95673-1CEC-49E5-A4A2-F3A4B415B92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995673-1CEC-49E5-A4A2-F3A4B415B92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13CEAE-C52D-4C4B-81E4-362F00674311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5908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0270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862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7974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FF3911D6-7F34-43E6-8650-567FE8AEF52F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914400"/>
              <a:t>9/16/2015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DF35AAAB-121F-457A-86DE-A256F5C5DB3E}" type="slidenum">
              <a:rPr lang="en-US" smtClean="0">
                <a:solidFill>
                  <a:prstClr val="black"/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10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sz="1400" b="1" cap="small" baseline="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 sz="1400" b="1" cap="small" baseline="0">
                <a:latin typeface="+mj-lt"/>
              </a:defRPr>
            </a:lvl1pPr>
            <a:lvl2pPr>
              <a:defRPr sz="1400" b="1" cap="small" baseline="0">
                <a:latin typeface="+mj-lt"/>
              </a:defRPr>
            </a:lvl2pPr>
            <a:lvl3pPr>
              <a:defRPr sz="1400" b="1" cap="small" baseline="0">
                <a:latin typeface="+mj-lt"/>
              </a:defRPr>
            </a:lvl3pPr>
            <a:lvl4pPr>
              <a:defRPr sz="1400" b="1" cap="small" baseline="0">
                <a:latin typeface="+mj-lt"/>
              </a:defRPr>
            </a:lvl4pPr>
            <a:lvl5pPr>
              <a:defRPr sz="1400" b="1" cap="small" baseline="0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400" b="1" cap="small" baseline="0">
                <a:latin typeface="+mj-lt"/>
              </a:defRPr>
            </a:lvl1pPr>
          </a:lstStyle>
          <a:p>
            <a:pPr defTabSz="914400"/>
            <a:fld id="{FF3911D6-7F34-43E6-8650-567FE8AEF52F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914400"/>
              <a:t>9/16/2015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 sz="1400" b="1" cap="small" baseline="0">
                <a:latin typeface="+mj-lt"/>
              </a:defRPr>
            </a:lvl1pPr>
          </a:lstStyle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 sz="1400" b="1" cap="small" baseline="0">
                <a:latin typeface="+mj-lt"/>
              </a:defRPr>
            </a:lvl1pPr>
          </a:lstStyle>
          <a:p>
            <a:pPr defTabSz="914400"/>
            <a:fld id="{DF35AAAB-121F-457A-86DE-A256F5C5DB3E}" type="slidenum">
              <a:rPr lang="en-US" smtClean="0">
                <a:solidFill>
                  <a:prstClr val="black"/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852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FF3911D6-7F34-43E6-8650-567FE8AEF52F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914400"/>
              <a:t>9/16/2015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DF35AAAB-121F-457A-86DE-A256F5C5DB3E}" type="slidenum">
              <a:rPr lang="en-US" smtClean="0">
                <a:solidFill>
                  <a:prstClr val="black"/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4563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FF3911D6-7F34-43E6-8650-567FE8AEF52F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914400"/>
              <a:t>9/16/2015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DF35AAAB-121F-457A-86DE-A256F5C5DB3E}" type="slidenum">
              <a:rPr lang="en-US" smtClean="0">
                <a:solidFill>
                  <a:prstClr val="black"/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5262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FF3911D6-7F34-43E6-8650-567FE8AEF52F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914400"/>
              <a:t>9/16/2015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DF35AAAB-121F-457A-86DE-A256F5C5DB3E}" type="slidenum">
              <a:rPr lang="en-US" smtClean="0">
                <a:solidFill>
                  <a:prstClr val="black"/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6328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FF3911D6-7F34-43E6-8650-567FE8AEF52F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914400"/>
              <a:t>9/16/2015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DF35AAAB-121F-457A-86DE-A256F5C5DB3E}" type="slidenum">
              <a:rPr lang="en-US" smtClean="0">
                <a:solidFill>
                  <a:prstClr val="black"/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7176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FF3911D6-7F34-43E6-8650-567FE8AEF52F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914400"/>
              <a:t>9/16/2015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DF35AAAB-121F-457A-86DE-A256F5C5DB3E}" type="slidenum">
              <a:rPr lang="en-US" smtClean="0">
                <a:solidFill>
                  <a:prstClr val="black"/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3575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FF3911D6-7F34-43E6-8650-567FE8AEF52F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914400"/>
              <a:t>9/16/2015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DF35AAAB-121F-457A-86DE-A256F5C5DB3E}" type="slidenum">
              <a:rPr lang="en-US" smtClean="0">
                <a:solidFill>
                  <a:prstClr val="black"/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9436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14852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FF3911D6-7F34-43E6-8650-567FE8AEF52F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914400"/>
              <a:t>9/16/2015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DF35AAAB-121F-457A-86DE-A256F5C5DB3E}" type="slidenum">
              <a:rPr lang="en-US" smtClean="0">
                <a:solidFill>
                  <a:prstClr val="black"/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73622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FF3911D6-7F34-43E6-8650-567FE8AEF52F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914400"/>
              <a:t>9/16/2015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DF35AAAB-121F-457A-86DE-A256F5C5DB3E}" type="slidenum">
              <a:rPr lang="en-US" smtClean="0">
                <a:solidFill>
                  <a:prstClr val="black"/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5077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FF3911D6-7F34-43E6-8650-567FE8AEF52F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914400"/>
              <a:t>9/16/2015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DF35AAAB-121F-457A-86DE-A256F5C5DB3E}" type="slidenum">
              <a:rPr lang="en-US" smtClean="0">
                <a:solidFill>
                  <a:prstClr val="black"/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9200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3B6C-4CA7-C64E-B58A-3881B21802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CC8E-5D96-3E45-A1EC-ED4E489DD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4744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3B6C-4CA7-C64E-B58A-3881B21802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CC8E-5D96-3E45-A1EC-ED4E489DD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98090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3B6C-4CA7-C64E-B58A-3881B21802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CC8E-5D96-3E45-A1EC-ED4E489DD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4835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3B6C-4CA7-C64E-B58A-3881B21802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CC8E-5D96-3E45-A1EC-ED4E489DD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66657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3B6C-4CA7-C64E-B58A-3881B21802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CC8E-5D96-3E45-A1EC-ED4E489DD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81023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3B6C-4CA7-C64E-B58A-3881B21802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CC8E-5D96-3E45-A1EC-ED4E489DD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1556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3B6C-4CA7-C64E-B58A-3881B21802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CC8E-5D96-3E45-A1EC-ED4E489DD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6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34816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3B6C-4CA7-C64E-B58A-3881B21802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CC8E-5D96-3E45-A1EC-ED4E489DD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61651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3B6C-4CA7-C64E-B58A-3881B21802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CC8E-5D96-3E45-A1EC-ED4E489DD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3349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3B6C-4CA7-C64E-B58A-3881B21802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CC8E-5D96-3E45-A1EC-ED4E489DD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33659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3B6C-4CA7-C64E-B58A-3881B21802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CC8E-5D96-3E45-A1EC-ED4E489DD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430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8F111FF-7DB8-4E46-8746-9980C56DED32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C6FE74F-26CD-E146-800B-CC9D1D1701C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25578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8F111FF-7DB8-4E46-8746-9980C56DED32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C6FE74F-26CD-E146-800B-CC9D1D1701C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07719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8F111FF-7DB8-4E46-8746-9980C56DED32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C6FE74F-26CD-E146-800B-CC9D1D1701C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64774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8F111FF-7DB8-4E46-8746-9980C56DED32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C6FE74F-26CD-E146-800B-CC9D1D1701C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50381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8F111FF-7DB8-4E46-8746-9980C56DED32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C6FE74F-26CD-E146-800B-CC9D1D1701C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75144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8F111FF-7DB8-4E46-8746-9980C56DED32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C6FE74F-26CD-E146-800B-CC9D1D1701C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5059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45198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8F111FF-7DB8-4E46-8746-9980C56DED32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C6FE74F-26CD-E146-800B-CC9D1D1701C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77299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8F111FF-7DB8-4E46-8746-9980C56DED32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C6FE74F-26CD-E146-800B-CC9D1D1701C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44889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8F111FF-7DB8-4E46-8746-9980C56DED32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C6FE74F-26CD-E146-800B-CC9D1D1701C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78108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8F111FF-7DB8-4E46-8746-9980C56DED32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C6FE74F-26CD-E146-800B-CC9D1D1701C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03871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F8F111FF-7DB8-4E46-8746-9980C56DED32}" type="datetimeFigureOut">
              <a:rPr lang="en-US" smtClean="0">
                <a:solidFill>
                  <a:prstClr val="black"/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CC6FE74F-26CD-E146-800B-CC9D1D1701C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30640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65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2B9E-1CD2-E646-BD80-1B6CD5F31B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738F-5E41-E24C-A5F5-B54429C8EF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63244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2B9E-1CD2-E646-BD80-1B6CD5F31B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738F-5E41-E24C-A5F5-B54429C8EF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79011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2B9E-1CD2-E646-BD80-1B6CD5F31B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738F-5E41-E24C-A5F5-B54429C8EF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4022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2B9E-1CD2-E646-BD80-1B6CD5F31B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738F-5E41-E24C-A5F5-B54429C8EF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55829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2B9E-1CD2-E646-BD80-1B6CD5F31B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738F-5E41-E24C-A5F5-B54429C8EF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9216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23538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2B9E-1CD2-E646-BD80-1B6CD5F31B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738F-5E41-E24C-A5F5-B54429C8EF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97792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2B9E-1CD2-E646-BD80-1B6CD5F31B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738F-5E41-E24C-A5F5-B54429C8EF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9265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3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2B9E-1CD2-E646-BD80-1B6CD5F31B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738F-5E41-E24C-A5F5-B54429C8EF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44997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2B9E-1CD2-E646-BD80-1B6CD5F31B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738F-5E41-E24C-A5F5-B54429C8EF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87826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2B9E-1CD2-E646-BD80-1B6CD5F31B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738F-5E41-E24C-A5F5-B54429C8EF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03078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2B9E-1CD2-E646-BD80-1B6CD5F31B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3738F-5E41-E24C-A5F5-B54429C8EF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08256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3B6C-4CA7-C64E-B58A-3881B21802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CC8E-5D96-3E45-A1EC-ED4E489DD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94434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3B6C-4CA7-C64E-B58A-3881B21802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CC8E-5D96-3E45-A1EC-ED4E489DD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20861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3B6C-4CA7-C64E-B58A-3881B21802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CC8E-5D96-3E45-A1EC-ED4E489DD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47415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3B6C-4CA7-C64E-B58A-3881B21802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CC8E-5D96-3E45-A1EC-ED4E489DD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813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60793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3B6C-4CA7-C64E-B58A-3881B21802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CC8E-5D96-3E45-A1EC-ED4E489DD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0519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3B6C-4CA7-C64E-B58A-3881B21802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CC8E-5D96-3E45-A1EC-ED4E489DD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67834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3B6C-4CA7-C64E-B58A-3881B21802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CC8E-5D96-3E45-A1EC-ED4E489DD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06602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3B6C-4CA7-C64E-B58A-3881B21802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CC8E-5D96-3E45-A1EC-ED4E489DD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26111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3B6C-4CA7-C64E-B58A-3881B21802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CC8E-5D96-3E45-A1EC-ED4E489DD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66443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3B6C-4CA7-C64E-B58A-3881B21802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CC8E-5D96-3E45-A1EC-ED4E489DD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16507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03B6C-4CA7-C64E-B58A-3881B21802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ECC8E-5D96-3E45-A1EC-ED4E489DD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3673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5452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670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0456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6929C2F6-9E67-4B30-ACF3-D53BEADAB1E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6640388-B87C-4A85-B6D4-BAD5C29290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700" b="77000" l="0" r="100000">
                        <a14:foregroundMark x1="11500" y1="69100" x2="11500" y2="69100"/>
                        <a14:foregroundMark x1="11400" y1="68700" x2="11400" y2="68700"/>
                        <a14:foregroundMark x1="17200" y1="64000" x2="17200" y2="64000"/>
                        <a14:foregroundMark x1="17300" y1="62800" x2="17300" y2="62800"/>
                        <a14:foregroundMark x1="2900" y1="59300" x2="92500" y2="63500"/>
                        <a14:foregroundMark x1="85000" y1="67600" x2="98700" y2="70100"/>
                        <a14:foregroundMark x1="1200" y1="56900" x2="98600" y2="5770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3634" b="23183"/>
          <a:stretch/>
        </p:blipFill>
        <p:spPr>
          <a:xfrm>
            <a:off x="9440" y="4552950"/>
            <a:ext cx="7915360" cy="59055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02" t="24756" r="12712" b="22527"/>
          <a:stretch/>
        </p:blipFill>
        <p:spPr bwMode="auto">
          <a:xfrm>
            <a:off x="7926502" y="4095750"/>
            <a:ext cx="1074180" cy="108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70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752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03B6C-4CA7-C64E-B58A-3881B21802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ECC8E-5D96-3E45-A1EC-ED4E489DD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836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57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231C34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231C34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rgbClr val="231C34"/>
          </a:solidFill>
          <a:latin typeface="Century Gothic"/>
          <a:ea typeface="+mn-ea"/>
          <a:cs typeface="Century Gothic"/>
        </a:defRPr>
      </a:lvl2pPr>
      <a:lvl3pPr marL="1371600" indent="-457200" algn="l" defTabSz="457200" rtl="0" eaLnBrk="1" latinLnBrk="0" hangingPunct="1">
        <a:spcBef>
          <a:spcPct val="20000"/>
        </a:spcBef>
        <a:buFont typeface="+mj-lt"/>
        <a:buAutoNum type="arabicParenR"/>
        <a:defRPr sz="2000" kern="1200">
          <a:solidFill>
            <a:srgbClr val="231C34"/>
          </a:solidFill>
          <a:latin typeface="Century Gothic"/>
          <a:ea typeface="+mn-ea"/>
          <a:cs typeface="Century Gothic"/>
        </a:defRPr>
      </a:lvl3pPr>
      <a:lvl4pPr marL="1714500" indent="-342900" algn="l" defTabSz="457200" rtl="0" eaLnBrk="1" latinLnBrk="0" hangingPunct="1">
        <a:spcBef>
          <a:spcPct val="20000"/>
        </a:spcBef>
        <a:buFont typeface="+mj-lt"/>
        <a:buAutoNum type="alphaLcPeriod"/>
        <a:defRPr sz="1800" kern="1200">
          <a:solidFill>
            <a:srgbClr val="231C34"/>
          </a:solidFill>
          <a:latin typeface="Century Gothic"/>
          <a:ea typeface="+mn-ea"/>
          <a:cs typeface="Century Gothic"/>
        </a:defRPr>
      </a:lvl4pPr>
      <a:lvl5pPr marL="2171700" indent="-342900" algn="l" defTabSz="457200" rtl="0" eaLnBrk="1" latinLnBrk="0" hangingPunct="1">
        <a:spcBef>
          <a:spcPct val="20000"/>
        </a:spcBef>
        <a:buFont typeface="+mj-lt"/>
        <a:buAutoNum type="romanUcPeriod"/>
        <a:defRPr sz="1600" kern="1200">
          <a:solidFill>
            <a:srgbClr val="231C34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D2B9E-1CD2-E646-BD80-1B6CD5F31B3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3738F-5E41-E24C-A5F5-B54429C8EF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141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03B6C-4CA7-C64E-B58A-3881B218023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9/16/2015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6ECC8E-5D96-3E45-A1EC-ED4E489DDC3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651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9.jpeg"/><Relationship Id="rId11" Type="http://schemas.openxmlformats.org/officeDocument/2006/relationships/image" Target="../media/image94.emf"/><Relationship Id="rId5" Type="http://schemas.openxmlformats.org/officeDocument/2006/relationships/image" Target="../media/image88.png"/><Relationship Id="rId10" Type="http://schemas.openxmlformats.org/officeDocument/2006/relationships/image" Target="../media/image93.emf"/><Relationship Id="rId4" Type="http://schemas.openxmlformats.org/officeDocument/2006/relationships/image" Target="../media/image87.jpeg"/><Relationship Id="rId9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" y="28200"/>
            <a:ext cx="914399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新</a:t>
            </a:r>
            <a:r>
              <a:rPr lang="zh-TW" altLang="en-US" sz="46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產品巡禮</a:t>
            </a:r>
          </a:p>
          <a:p>
            <a:pPr algn="ctr"/>
            <a:r>
              <a:rPr lang="en-US" altLang="zh-TW" sz="32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New Product Spotlights</a:t>
            </a:r>
            <a:endParaRPr lang="en-US" sz="32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124200" y="1676342"/>
            <a:ext cx="599859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800" b="1" dirty="0" smtClean="0">
                <a:solidFill>
                  <a:srgbClr val="33CCFF"/>
                </a:solidFill>
                <a:latin typeface="Calibri"/>
                <a:ea typeface="Heiti TC Light"/>
                <a:cs typeface="Calibri"/>
              </a:rPr>
              <a:t>Emmy Yeung</a:t>
            </a:r>
            <a:endParaRPr lang="en-US" sz="6800" b="1" dirty="0">
              <a:solidFill>
                <a:srgbClr val="33CC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819400" y="2647950"/>
            <a:ext cx="658965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38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產</a:t>
            </a:r>
            <a:r>
              <a:rPr lang="zh-TW" altLang="en-US" sz="38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品拓展經</a:t>
            </a:r>
            <a:r>
              <a:rPr lang="zh-TW" altLang="en-US" sz="38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理</a:t>
            </a:r>
            <a:endParaRPr lang="en-US" altLang="zh-TW" sz="2600" dirty="0" smtClean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  <a:p>
            <a:pPr algn="ctr">
              <a:defRPr/>
            </a:pPr>
            <a:r>
              <a:rPr lang="en-US" altLang="zh-TW" sz="32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Product Manager</a:t>
            </a:r>
            <a:endParaRPr lang="en-US" altLang="zh-TW" sz="32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19" name="Picture 3" descr="O:\Product_SC\Communications\Graphics\Speakers Photo\Corporate\EmmyYeung_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80" t="12447" r="28818" b="23101"/>
          <a:stretch/>
        </p:blipFill>
        <p:spPr bwMode="auto">
          <a:xfrm>
            <a:off x="723900" y="1533524"/>
            <a:ext cx="2771775" cy="2828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0048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532" y="0"/>
            <a:ext cx="9103540" cy="5143500"/>
          </a:xfrm>
          <a:prstGeom prst="rect">
            <a:avLst/>
          </a:prstGeom>
        </p:spPr>
      </p:pic>
      <p:pic>
        <p:nvPicPr>
          <p:cNvPr id="3" name="Picture 2" descr="O:\Product_SC\Communications\Graphics\Products Logo\TLS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4063" y="2622489"/>
            <a:ext cx="5080530" cy="163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O:\Product_SC\Communications\Graphics\Products Logo\HK_ENG_MotivesbyLorenRidinger_Logos_1409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6184" y="909648"/>
            <a:ext cx="4857750" cy="108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49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6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2014 vs. 2015</a:t>
            </a:r>
            <a:r>
              <a:rPr lang="zh-TW" altLang="en-US" sz="36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首六個月的產品業績增長</a:t>
            </a:r>
            <a:endParaRPr lang="en-US" altLang="zh-TW" sz="36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6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Product Sales Growth in the First Six Month </a:t>
            </a: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515365927"/>
              </p:ext>
            </p:extLst>
          </p:nvPr>
        </p:nvGraphicFramePr>
        <p:xfrm>
          <a:off x="990600" y="1200329"/>
          <a:ext cx="6987108" cy="3559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2915816" y="1923678"/>
            <a:ext cx="3305177" cy="1720989"/>
            <a:chOff x="5581650" y="1895475"/>
            <a:chExt cx="3305177" cy="1720989"/>
          </a:xfrm>
        </p:grpSpPr>
        <p:sp>
          <p:nvSpPr>
            <p:cNvPr id="7" name="TextBox 6"/>
            <p:cNvSpPr txBox="1"/>
            <p:nvPr/>
          </p:nvSpPr>
          <p:spPr>
            <a:xfrm>
              <a:off x="5581650" y="2508468"/>
              <a:ext cx="33051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↑16.3%</a:t>
              </a:r>
              <a:endParaRPr lang="en-US" sz="66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62625" y="1895475"/>
              <a:ext cx="29432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產品總銷售增長</a:t>
              </a:r>
              <a:endParaRPr 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  <a:p>
              <a:pPr algn="ctr"/>
              <a:r>
                <a:rPr lang="en-US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Total product sales growth</a:t>
              </a:r>
              <a:endParaRPr 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408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5" grpId="1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457200">
              <a:spcBef>
                <a:spcPts val="0"/>
              </a:spcBef>
            </a:pPr>
            <a:r>
              <a:rPr lang="zh-TW" altLang="en-US" sz="4000" dirty="0">
                <a:latin typeface="Calibri"/>
                <a:ea typeface="Heiti TC Light"/>
                <a:cs typeface="Calibri"/>
              </a:rPr>
              <a:t>新產品巡</a:t>
            </a:r>
            <a:r>
              <a:rPr lang="zh-TW" altLang="en-US" sz="4000" dirty="0" smtClean="0">
                <a:latin typeface="Calibri"/>
                <a:ea typeface="Heiti TC Light"/>
                <a:cs typeface="Calibri"/>
              </a:rPr>
              <a:t>禮 </a:t>
            </a:r>
            <a:r>
              <a:rPr lang="en-US" altLang="zh-TW" sz="3200" dirty="0" smtClean="0">
                <a:latin typeface="Calibri"/>
                <a:ea typeface="Heiti TC Light"/>
                <a:cs typeface="Calibri"/>
              </a:rPr>
              <a:t>New </a:t>
            </a:r>
            <a:r>
              <a:rPr lang="en-US" altLang="zh-TW" sz="3200" dirty="0">
                <a:latin typeface="Calibri"/>
                <a:ea typeface="Heiti TC Light"/>
                <a:cs typeface="Calibri"/>
              </a:rPr>
              <a:t>Product Spotlights</a:t>
            </a:r>
            <a:endParaRPr lang="en-US" sz="3200" dirty="0">
              <a:latin typeface="Calibri"/>
              <a:ea typeface="Heiti TC Light"/>
              <a:cs typeface="Calibri"/>
            </a:endParaRPr>
          </a:p>
        </p:txBody>
      </p:sp>
      <p:pic>
        <p:nvPicPr>
          <p:cNvPr id="5122" name="Picture 2" descr="O:\Product_SC\Communications\Graphics\Products Logo\LDV_registerlogo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9408" y="3184072"/>
            <a:ext cx="3062947" cy="88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O:\Product_SC\Communications\Graphics\Products Logo\HK_ENG_MotivesbyLorenRidinger_Logos_1409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3888" y="1762386"/>
            <a:ext cx="3070142" cy="68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O:\Product_SC\Communications\Graphics\Products Logo\isotonixLogo_031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5441"/>
          <a:stretch/>
        </p:blipFill>
        <p:spPr bwMode="auto">
          <a:xfrm>
            <a:off x="492383" y="1353834"/>
            <a:ext cx="4008860" cy="129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O:\Product_SC\Communications\Graphics\Products Logo\PetHealth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3635" y="3011339"/>
            <a:ext cx="2401887" cy="12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10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Calibri"/>
                <a:ea typeface="Heiti TC Light"/>
                <a:cs typeface="Calibri"/>
              </a:rPr>
              <a:t>骨骼與關</a:t>
            </a:r>
            <a:r>
              <a:rPr lang="zh-TW" altLang="en-US" dirty="0" smtClean="0">
                <a:latin typeface="Calibri"/>
                <a:ea typeface="Heiti TC Light"/>
                <a:cs typeface="Calibri"/>
              </a:rPr>
              <a:t>節</a:t>
            </a:r>
            <a:r>
              <a:rPr lang="en-US" dirty="0" smtClean="0">
                <a:latin typeface="Calibri"/>
                <a:ea typeface="Heiti TC Light"/>
                <a:cs typeface="Calibri"/>
              </a:rPr>
              <a:t> Bone &amp; Joint</a:t>
            </a:r>
            <a:endParaRPr lang="en-US" dirty="0">
              <a:latin typeface="Calibri"/>
              <a:ea typeface="Heiti TC Light"/>
              <a:cs typeface="Calibri"/>
            </a:endParaRPr>
          </a:p>
        </p:txBody>
      </p:sp>
      <p:pic>
        <p:nvPicPr>
          <p:cNvPr id="4" name="Picture 6" descr="http://interactive-biology.com/wp-content/uploads/2012/09/HumanSkeletonFront-819x102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6940" y="1198733"/>
            <a:ext cx="3603588" cy="3382225"/>
          </a:xfrm>
          <a:prstGeom prst="rect">
            <a:avLst/>
          </a:prstGeom>
          <a:noFill/>
        </p:spPr>
      </p:pic>
      <p:grpSp>
        <p:nvGrpSpPr>
          <p:cNvPr id="5" name="Group 4"/>
          <p:cNvGrpSpPr/>
          <p:nvPr/>
        </p:nvGrpSpPr>
        <p:grpSpPr>
          <a:xfrm>
            <a:off x="6045453" y="1737676"/>
            <a:ext cx="3305177" cy="1918594"/>
            <a:chOff x="5581650" y="869433"/>
            <a:chExt cx="3305177" cy="1918594"/>
          </a:xfrm>
        </p:grpSpPr>
        <p:sp>
          <p:nvSpPr>
            <p:cNvPr id="6" name="TextBox 5"/>
            <p:cNvSpPr txBox="1"/>
            <p:nvPr/>
          </p:nvSpPr>
          <p:spPr>
            <a:xfrm>
              <a:off x="5581650" y="869433"/>
              <a:ext cx="330517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200+</a:t>
              </a:r>
              <a:endParaRPr lang="en-US" sz="66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62625" y="1895475"/>
              <a:ext cx="294322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骨頭和關</a:t>
              </a:r>
              <a:r>
                <a:rPr lang="zh-TW" altLang="en-US" sz="28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節</a:t>
              </a:r>
            </a:p>
            <a:p>
              <a:pPr algn="ctr"/>
              <a:r>
                <a:rPr lang="en-US" sz="24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Bones &amp; Joints</a:t>
              </a:r>
              <a:endParaRPr 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pic>
        <p:nvPicPr>
          <p:cNvPr id="11" name="Picture 2" descr="http://img.webmd.com/dtmcms/live/webmd/consumer_assets/site_images/articles/health_and_medical_reference/joints_bones_and_muscles/arthritis_basics_normal_joint.JPG"/>
          <p:cNvPicPr>
            <a:picLocks noChangeAspect="1" noChangeArrowheads="1"/>
          </p:cNvPicPr>
          <p:nvPr/>
        </p:nvPicPr>
        <p:blipFill>
          <a:blip r:embed="rId3"/>
          <a:srcRect l="3831" t="8095" r="2386" b="7501"/>
          <a:stretch>
            <a:fillRect/>
          </a:stretch>
        </p:blipFill>
        <p:spPr bwMode="auto">
          <a:xfrm>
            <a:off x="3902116" y="2014640"/>
            <a:ext cx="2475490" cy="1856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53563" y="4006236"/>
            <a:ext cx="5123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關節是兩塊骨頭之間的連接</a:t>
            </a: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。</a:t>
            </a:r>
            <a:endParaRPr lang="en-US" altLang="zh-TW" sz="22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A joint is the connection between two bones.</a:t>
            </a:r>
            <a:endParaRPr lang="en-US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571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769"/>
            <a:ext cx="8229600" cy="857250"/>
          </a:xfrm>
        </p:spPr>
        <p:txBody>
          <a:bodyPr/>
          <a:lstStyle/>
          <a:p>
            <a:r>
              <a:rPr lang="en-US" altLang="zh-TW" sz="3200" dirty="0">
                <a:latin typeface="Calibri"/>
                <a:ea typeface="Heiti TC Light"/>
                <a:cs typeface="Calibri"/>
              </a:rPr>
              <a:t>《</a:t>
            </a:r>
            <a:r>
              <a:rPr lang="zh-TW" altLang="en-US" sz="3200" dirty="0">
                <a:latin typeface="Calibri"/>
                <a:ea typeface="Heiti TC Light"/>
                <a:cs typeface="Calibri"/>
              </a:rPr>
              <a:t>香港在職人士關節健康調查</a:t>
            </a:r>
            <a:r>
              <a:rPr lang="en-US" altLang="zh-TW" sz="3200" dirty="0" smtClean="0">
                <a:latin typeface="Calibri"/>
                <a:ea typeface="Heiti TC Light"/>
                <a:cs typeface="Calibri"/>
              </a:rPr>
              <a:t>》</a:t>
            </a:r>
            <a:br>
              <a:rPr lang="en-US" altLang="zh-TW" sz="3200" dirty="0" smtClean="0">
                <a:latin typeface="Calibri"/>
                <a:ea typeface="Heiti TC Light"/>
                <a:cs typeface="Calibri"/>
              </a:rPr>
            </a:br>
            <a:r>
              <a:rPr lang="en-US" altLang="zh-TW" sz="3200" dirty="0" smtClean="0">
                <a:latin typeface="Calibri"/>
                <a:ea typeface="Heiti TC Light"/>
                <a:cs typeface="Calibri"/>
              </a:rPr>
              <a:t>Joint </a:t>
            </a:r>
            <a:r>
              <a:rPr lang="en-US" altLang="zh-TW" sz="3200" dirty="0">
                <a:latin typeface="Calibri"/>
                <a:ea typeface="Heiti TC Light"/>
                <a:cs typeface="Calibri"/>
              </a:rPr>
              <a:t>Health Survey for Working </a:t>
            </a:r>
            <a:r>
              <a:rPr lang="en-US" altLang="zh-TW" sz="3200" dirty="0" smtClean="0">
                <a:latin typeface="Calibri"/>
                <a:ea typeface="Heiti TC Light"/>
                <a:cs typeface="Calibri"/>
              </a:rPr>
              <a:t>Force</a:t>
            </a:r>
            <a:r>
              <a:rPr lang="en-US" altLang="zh-TW" sz="3200" dirty="0">
                <a:latin typeface="Calibri"/>
                <a:ea typeface="Heiti TC Light"/>
                <a:cs typeface="Calibri"/>
              </a:rPr>
              <a:t/>
            </a:r>
            <a:br>
              <a:rPr lang="en-US" altLang="zh-TW" sz="3200" dirty="0">
                <a:latin typeface="Calibri"/>
                <a:ea typeface="Heiti TC Light"/>
                <a:cs typeface="Calibri"/>
              </a:rPr>
            </a:br>
            <a:endParaRPr lang="en-US" sz="2800" dirty="0">
              <a:latin typeface="Calibri"/>
              <a:ea typeface="Heiti TC Light"/>
              <a:cs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497" y="205979"/>
            <a:ext cx="4857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1940" y="3495813"/>
            <a:ext cx="822960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Survey group: 35 – 50 years of age</a:t>
            </a:r>
          </a:p>
          <a:p>
            <a:r>
              <a:rPr 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506 cases, with 50% male and 50% female</a:t>
            </a:r>
            <a:endParaRPr lang="en-US" sz="26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534056"/>
            <a:ext cx="914400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訪問年齡介乎</a:t>
            </a:r>
            <a:r>
              <a:rPr lang="en-US" altLang="zh-TW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35-50</a:t>
            </a:r>
            <a:r>
              <a:rPr lang="zh-TW" alt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歲的本港在職人士</a:t>
            </a:r>
            <a:endParaRPr lang="en-US" altLang="zh-TW" sz="28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r>
              <a:rPr lang="en-US" altLang="zh-TW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506</a:t>
            </a:r>
            <a:r>
              <a:rPr lang="zh-TW" alt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個成功個案，當中男、女各佔一半</a:t>
            </a:r>
            <a:endParaRPr lang="en-US" sz="28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446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r>
              <a:rPr lang="zh-TW" altLang="en-US" sz="2400" dirty="0" smtClean="0">
                <a:latin typeface="Calibri"/>
                <a:ea typeface="Heiti TC Light"/>
                <a:cs typeface="Calibri"/>
              </a:rPr>
              <a:t>過</a:t>
            </a:r>
            <a:r>
              <a:rPr lang="zh-TW" altLang="en-US" sz="2400" dirty="0">
                <a:latin typeface="Calibri"/>
                <a:ea typeface="Heiti TC Light"/>
                <a:cs typeface="Calibri"/>
              </a:rPr>
              <a:t>去十二個月內，你有冇試過係關節</a:t>
            </a:r>
            <a:r>
              <a:rPr lang="zh-TW" altLang="en-US" sz="2400" dirty="0" smtClean="0">
                <a:latin typeface="Calibri"/>
                <a:ea typeface="Heiti TC Light"/>
                <a:cs typeface="Calibri"/>
              </a:rPr>
              <a:t>上，</a:t>
            </a:r>
            <a:r>
              <a:rPr lang="zh-TW" altLang="en-US" sz="2400" dirty="0">
                <a:latin typeface="Calibri"/>
                <a:ea typeface="Heiti TC Light"/>
                <a:cs typeface="Calibri"/>
              </a:rPr>
              <a:t>出現以下症狀</a:t>
            </a:r>
            <a:r>
              <a:rPr lang="zh-TW" altLang="en-US" sz="2400" dirty="0" smtClean="0">
                <a:latin typeface="Calibri"/>
                <a:ea typeface="Heiti TC Light"/>
                <a:cs typeface="Calibri"/>
              </a:rPr>
              <a:t>？</a:t>
            </a:r>
            <a:r>
              <a:rPr lang="en-US" altLang="zh-TW" sz="2400" dirty="0" smtClean="0">
                <a:latin typeface="Calibri"/>
                <a:ea typeface="Heiti TC Light"/>
                <a:cs typeface="Calibri"/>
              </a:rPr>
              <a:t/>
            </a:r>
            <a:br>
              <a:rPr lang="en-US" altLang="zh-TW" sz="2400" dirty="0" smtClean="0">
                <a:latin typeface="Calibri"/>
                <a:ea typeface="Heiti TC Light"/>
                <a:cs typeface="Calibri"/>
              </a:rPr>
            </a:br>
            <a:r>
              <a:rPr lang="en-US" altLang="zh-TW" sz="2000" dirty="0" smtClean="0">
                <a:latin typeface="Calibri"/>
                <a:ea typeface="Heiti TC Light"/>
                <a:cs typeface="Calibri"/>
              </a:rPr>
              <a:t>In the past 12 months, did you experience the following discomfort in your joint?</a:t>
            </a:r>
            <a:endParaRPr lang="en-US" sz="2400" dirty="0">
              <a:latin typeface="Calibri"/>
              <a:ea typeface="Heiti TC Light"/>
              <a:cs typeface="Calibri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1825072"/>
              </p:ext>
            </p:extLst>
          </p:nvPr>
        </p:nvGraphicFramePr>
        <p:xfrm>
          <a:off x="457200" y="1105554"/>
          <a:ext cx="7362497" cy="35661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710870"/>
                <a:gridCol w="2651627"/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百分比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Percentage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痠痛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Pain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alibri"/>
                          <a:ea typeface="Heiti TC Light"/>
                          <a:cs typeface="Calibri"/>
                        </a:rPr>
                        <a:t>71.7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痺痛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Paralyze 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alibri"/>
                          <a:ea typeface="Heiti TC Light"/>
                          <a:cs typeface="Calibri"/>
                        </a:rPr>
                        <a:t>37.4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無力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Lack of energy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alibri"/>
                          <a:ea typeface="Heiti TC Light"/>
                          <a:cs typeface="Calibri"/>
                        </a:rPr>
                        <a:t>22.9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活動不靈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Inactive in Movement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alibri"/>
                          <a:ea typeface="Heiti TC Light"/>
                          <a:cs typeface="Calibri"/>
                        </a:rPr>
                        <a:t>18.0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僵硬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Stiffness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alibri"/>
                          <a:ea typeface="Heiti TC Light"/>
                          <a:cs typeface="Calibri"/>
                        </a:rPr>
                        <a:t>13.6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發熱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Burning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alibri"/>
                          <a:ea typeface="Heiti TC Light"/>
                          <a:cs typeface="Calibri"/>
                        </a:rPr>
                        <a:t>12.1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紅腫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Redness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alibri"/>
                          <a:ea typeface="Heiti TC Light"/>
                          <a:cs typeface="Calibri"/>
                        </a:rPr>
                        <a:t>8.5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完全冇上述症狀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None of the above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alibri"/>
                          <a:ea typeface="Heiti TC Light"/>
                          <a:cs typeface="Calibri"/>
                        </a:rPr>
                        <a:t>20.9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494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r>
              <a:rPr lang="zh-TW" altLang="en-US" sz="2400" dirty="0" smtClean="0">
                <a:latin typeface="Calibri"/>
                <a:ea typeface="Heiti TC Light"/>
                <a:cs typeface="Calibri"/>
              </a:rPr>
              <a:t>當感</a:t>
            </a:r>
            <a:r>
              <a:rPr lang="zh-TW" altLang="en-US" sz="2400" dirty="0">
                <a:latin typeface="Calibri"/>
                <a:ea typeface="Heiti TC Light"/>
                <a:cs typeface="Calibri"/>
              </a:rPr>
              <a:t>到關節不</a:t>
            </a:r>
            <a:r>
              <a:rPr lang="zh-TW" altLang="en-US" sz="2400" dirty="0" smtClean="0">
                <a:latin typeface="Calibri"/>
                <a:ea typeface="Heiti TC Light"/>
                <a:cs typeface="Calibri"/>
              </a:rPr>
              <a:t>適時</a:t>
            </a:r>
            <a:r>
              <a:rPr lang="zh-TW" altLang="en-US" sz="2400" dirty="0">
                <a:latin typeface="Calibri"/>
                <a:ea typeface="Heiti TC Light"/>
                <a:cs typeface="Calibri"/>
              </a:rPr>
              <a:t>，你認為是甚麼原</a:t>
            </a:r>
            <a:r>
              <a:rPr lang="zh-TW" altLang="en-US" sz="2400" dirty="0" smtClean="0">
                <a:latin typeface="Calibri"/>
                <a:ea typeface="Heiti TC Light"/>
                <a:cs typeface="Calibri"/>
              </a:rPr>
              <a:t>因？</a:t>
            </a:r>
            <a:r>
              <a:rPr lang="en-US" altLang="zh-TW" sz="2400" dirty="0" smtClean="0">
                <a:latin typeface="Calibri"/>
                <a:ea typeface="Heiti TC Light"/>
                <a:cs typeface="Calibri"/>
              </a:rPr>
              <a:t/>
            </a:r>
            <a:br>
              <a:rPr lang="en-US" altLang="zh-TW" sz="2400" dirty="0" smtClean="0">
                <a:latin typeface="Calibri"/>
                <a:ea typeface="Heiti TC Light"/>
                <a:cs typeface="Calibri"/>
              </a:rPr>
            </a:br>
            <a:r>
              <a:rPr lang="en-US" altLang="zh-TW" sz="2000" dirty="0" smtClean="0">
                <a:latin typeface="Calibri"/>
                <a:ea typeface="Heiti TC Light"/>
                <a:cs typeface="Calibri"/>
              </a:rPr>
              <a:t>What are the causes?</a:t>
            </a:r>
            <a:endParaRPr lang="en-US" sz="2400" dirty="0">
              <a:latin typeface="Calibri"/>
              <a:ea typeface="Heiti TC Light"/>
              <a:cs typeface="Calibri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6396575"/>
              </p:ext>
            </p:extLst>
          </p:nvPr>
        </p:nvGraphicFramePr>
        <p:xfrm>
          <a:off x="457200" y="1105554"/>
          <a:ext cx="7362497" cy="35661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710870"/>
                <a:gridCol w="2651627"/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百分比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Percentage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工作上影響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Work</a:t>
                      </a:r>
                      <a:r>
                        <a:rPr lang="en-US" altLang="zh-TW" sz="2000" kern="1200" baseline="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 influence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alibri"/>
                          <a:ea typeface="Heiti TC Light"/>
                          <a:cs typeface="Calibri"/>
                        </a:rPr>
                        <a:t>35.8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年紀大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Aging 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alibri"/>
                          <a:ea typeface="Heiti TC Light"/>
                          <a:cs typeface="Calibri"/>
                        </a:rPr>
                        <a:t>8.5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軟骨退化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Aging of cartilage</a:t>
                      </a:r>
                      <a:r>
                        <a:rPr lang="en-US" altLang="zh-TW" sz="2000" kern="1200" baseline="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 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alibri"/>
                          <a:ea typeface="Heiti TC Light"/>
                          <a:cs typeface="Calibri"/>
                        </a:rPr>
                        <a:t>4.9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運動受傷／過度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Exercise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alibri"/>
                          <a:ea typeface="Heiti TC Light"/>
                          <a:cs typeface="Calibri"/>
                        </a:rPr>
                        <a:t>4.9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姿勢不正確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Incorrect</a:t>
                      </a:r>
                      <a:r>
                        <a:rPr lang="en-US" altLang="zh-TW" sz="2000" kern="1200" baseline="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 posture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alibri"/>
                          <a:ea typeface="Heiti TC Light"/>
                          <a:cs typeface="Calibri"/>
                        </a:rPr>
                        <a:t>3.8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運動不足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Lack of exercise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alibri"/>
                          <a:ea typeface="Heiti TC Light"/>
                          <a:cs typeface="Calibri"/>
                        </a:rPr>
                        <a:t>3.8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壓力大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Stress 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alibri"/>
                          <a:ea typeface="Heiti TC Light"/>
                          <a:cs typeface="Calibri"/>
                        </a:rPr>
                        <a:t>8.5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體重問題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Overweight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alibri"/>
                          <a:ea typeface="Heiti TC Light"/>
                          <a:cs typeface="Calibri"/>
                        </a:rPr>
                        <a:t>1.2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662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</p:spPr>
        <p:txBody>
          <a:bodyPr/>
          <a:lstStyle/>
          <a:p>
            <a:r>
              <a:rPr lang="zh-TW" altLang="en-US" sz="2400" dirty="0" smtClean="0">
                <a:latin typeface="Calibri"/>
                <a:ea typeface="Heiti TC Light"/>
                <a:cs typeface="Calibri"/>
              </a:rPr>
              <a:t>當感</a:t>
            </a:r>
            <a:r>
              <a:rPr lang="zh-TW" altLang="en-US" sz="2400" dirty="0">
                <a:latin typeface="Calibri"/>
                <a:ea typeface="Heiti TC Light"/>
                <a:cs typeface="Calibri"/>
              </a:rPr>
              <a:t>到關節不</a:t>
            </a:r>
            <a:r>
              <a:rPr lang="zh-TW" altLang="en-US" sz="2400" dirty="0" smtClean="0">
                <a:latin typeface="Calibri"/>
                <a:ea typeface="Heiti TC Light"/>
                <a:cs typeface="Calibri"/>
              </a:rPr>
              <a:t>適時</a:t>
            </a:r>
            <a:r>
              <a:rPr lang="zh-TW" altLang="en-US" sz="2400" dirty="0">
                <a:latin typeface="Calibri"/>
                <a:ea typeface="Heiti TC Light"/>
                <a:cs typeface="Calibri"/>
              </a:rPr>
              <a:t>，你會如何處</a:t>
            </a:r>
            <a:r>
              <a:rPr lang="zh-TW" altLang="en-US" sz="2400" dirty="0" smtClean="0">
                <a:latin typeface="Calibri"/>
                <a:ea typeface="Heiti TC Light"/>
                <a:cs typeface="Calibri"/>
              </a:rPr>
              <a:t>理？</a:t>
            </a:r>
            <a:r>
              <a:rPr lang="en-US" altLang="zh-TW" sz="2400" dirty="0" smtClean="0">
                <a:latin typeface="Calibri"/>
                <a:ea typeface="Heiti TC Light"/>
                <a:cs typeface="Calibri"/>
              </a:rPr>
              <a:t/>
            </a:r>
            <a:br>
              <a:rPr lang="en-US" altLang="zh-TW" sz="2400" dirty="0" smtClean="0">
                <a:latin typeface="Calibri"/>
                <a:ea typeface="Heiti TC Light"/>
                <a:cs typeface="Calibri"/>
              </a:rPr>
            </a:br>
            <a:r>
              <a:rPr lang="en-US" altLang="zh-TW" sz="2000" dirty="0" smtClean="0">
                <a:latin typeface="Calibri"/>
                <a:ea typeface="Heiti TC Light"/>
                <a:cs typeface="Calibri"/>
              </a:rPr>
              <a:t>How would you handle the pain?</a:t>
            </a:r>
            <a:endParaRPr lang="en-US" sz="2400" dirty="0">
              <a:latin typeface="Calibri"/>
              <a:ea typeface="Heiti TC Light"/>
              <a:cs typeface="Calibri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0785016"/>
              </p:ext>
            </p:extLst>
          </p:nvPr>
        </p:nvGraphicFramePr>
        <p:xfrm>
          <a:off x="457200" y="1105554"/>
          <a:ext cx="7362497" cy="31699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710870"/>
                <a:gridCol w="2651627"/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百分比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Percentage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搽藥酒／藥膏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Ointment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alibri"/>
                          <a:ea typeface="Heiti TC Light"/>
                          <a:cs typeface="Calibri"/>
                        </a:rPr>
                        <a:t>33.2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醫生／物理治療師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Doctors/Therapies 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alibri"/>
                          <a:ea typeface="Heiti TC Light"/>
                          <a:cs typeface="Calibri"/>
                        </a:rPr>
                        <a:t>21.5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做運動及舒緩活動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Exercise/Stretching</a:t>
                      </a:r>
                      <a:r>
                        <a:rPr lang="en-US" altLang="zh-TW" sz="2000" kern="1200" baseline="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 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alibri"/>
                          <a:ea typeface="Heiti TC Light"/>
                          <a:cs typeface="Calibri"/>
                        </a:rPr>
                        <a:t>15.8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按摩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Massage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alibri"/>
                          <a:ea typeface="Heiti TC Light"/>
                          <a:cs typeface="Calibri"/>
                        </a:rPr>
                        <a:t>10.1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購買止痛藥或其他藥品服用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Medicine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alibri"/>
                          <a:ea typeface="Heiti TC Light"/>
                          <a:cs typeface="Calibri"/>
                        </a:rPr>
                        <a:t>4.7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購買健康保健品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Supplement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alibri"/>
                          <a:ea typeface="Heiti TC Light"/>
                          <a:cs typeface="Calibri"/>
                        </a:rPr>
                        <a:t>0.8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不理會 </a:t>
                      </a:r>
                      <a:r>
                        <a:rPr lang="en-US" altLang="zh-TW" sz="2000" kern="1200" dirty="0" smtClean="0">
                          <a:effectLst/>
                          <a:latin typeface="Calibri"/>
                          <a:ea typeface="Heiti TC Light"/>
                          <a:cs typeface="Calibri"/>
                        </a:rPr>
                        <a:t>Not taking any actions </a:t>
                      </a:r>
                      <a:endParaRPr lang="en-US" sz="200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chemeClr val="accent2"/>
                          </a:solidFill>
                          <a:latin typeface="Calibri"/>
                          <a:ea typeface="Heiti TC Light"/>
                          <a:cs typeface="Calibri"/>
                        </a:rPr>
                        <a:t>7.5</a:t>
                      </a:r>
                      <a:endParaRPr lang="en-US" sz="2000" b="1" dirty="0">
                        <a:solidFill>
                          <a:schemeClr val="accent2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457200" y="3457575"/>
            <a:ext cx="7362497" cy="409575"/>
          </a:xfrm>
          <a:prstGeom prst="round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098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851"/>
            <a:ext cx="8229600" cy="857250"/>
          </a:xfrm>
        </p:spPr>
        <p:txBody>
          <a:bodyPr/>
          <a:lstStyle/>
          <a:p>
            <a:r>
              <a:rPr lang="zh-TW" altLang="en-US" sz="3600" dirty="0">
                <a:latin typeface="Calibri"/>
                <a:ea typeface="Heiti TC Light"/>
                <a:cs typeface="Calibri"/>
              </a:rPr>
              <a:t>關節健</a:t>
            </a:r>
            <a:r>
              <a:rPr lang="zh-TW" altLang="en-US" sz="3600" dirty="0" smtClean="0">
                <a:latin typeface="Calibri"/>
                <a:ea typeface="Heiti TC Light"/>
                <a:cs typeface="Calibri"/>
              </a:rPr>
              <a:t>康</a:t>
            </a:r>
            <a:r>
              <a:rPr lang="en-US" altLang="zh-TW" sz="3600" dirty="0">
                <a:latin typeface="Calibri"/>
                <a:ea typeface="Heiti TC Light"/>
                <a:cs typeface="Calibri"/>
              </a:rPr>
              <a:t> </a:t>
            </a:r>
            <a:r>
              <a:rPr lang="en-US" sz="3600" dirty="0" smtClean="0">
                <a:latin typeface="Calibri"/>
                <a:ea typeface="Heiti TC Light"/>
                <a:cs typeface="Calibri"/>
              </a:rPr>
              <a:t>Joint Health </a:t>
            </a:r>
            <a:endParaRPr lang="en-US" sz="3600" dirty="0">
              <a:latin typeface="Calibri"/>
              <a:ea typeface="Heiti TC Light"/>
              <a:cs typeface="Calibri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072" y="685462"/>
            <a:ext cx="22669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6852" y="780058"/>
            <a:ext cx="3313222" cy="189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4419" y="736607"/>
            <a:ext cx="3090041" cy="181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48" y="2664359"/>
            <a:ext cx="2812815" cy="1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2628" y="2894199"/>
            <a:ext cx="2775552" cy="165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5840" y="2657217"/>
            <a:ext cx="2838620" cy="149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6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6" y="2495550"/>
            <a:ext cx="8934449" cy="171647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900" dirty="0" smtClean="0">
                <a:latin typeface="Calibri"/>
                <a:ea typeface="Heiti TC Light"/>
                <a:cs typeface="Calibri"/>
              </a:rPr>
              <a:t>Glucosamine</a:t>
            </a:r>
          </a:p>
          <a:p>
            <a:pPr lvl="1">
              <a:spcBef>
                <a:spcPts val="0"/>
              </a:spcBef>
            </a:pPr>
            <a:r>
              <a:rPr lang="en-US" sz="1900" dirty="0" smtClean="0">
                <a:latin typeface="Calibri"/>
                <a:ea typeface="Heiti TC Light"/>
                <a:cs typeface="Calibri"/>
              </a:rPr>
              <a:t>Important component within synovial fluid and cartilage</a:t>
            </a:r>
          </a:p>
          <a:p>
            <a:pPr>
              <a:spcBef>
                <a:spcPts val="0"/>
              </a:spcBef>
            </a:pPr>
            <a:r>
              <a:rPr lang="en-US" sz="1900" dirty="0" smtClean="0">
                <a:latin typeface="Calibri"/>
                <a:ea typeface="Heiti TC Light"/>
                <a:cs typeface="Calibri"/>
              </a:rPr>
              <a:t>Hyaluronic Acid</a:t>
            </a:r>
          </a:p>
          <a:p>
            <a:pPr lvl="1">
              <a:spcBef>
                <a:spcPts val="0"/>
              </a:spcBef>
            </a:pPr>
            <a:r>
              <a:rPr lang="en-US" sz="1900" dirty="0" smtClean="0">
                <a:latin typeface="Calibri"/>
                <a:ea typeface="Heiti TC Light"/>
                <a:cs typeface="Calibri"/>
              </a:rPr>
              <a:t>Naturally diminishes with ages; tissue hydration and lubrication; inhibits enzymes that breakdown cartilage</a:t>
            </a:r>
          </a:p>
          <a:p>
            <a:pPr>
              <a:spcBef>
                <a:spcPts val="0"/>
              </a:spcBef>
            </a:pPr>
            <a:r>
              <a:rPr lang="en-US" sz="1900" dirty="0" err="1" smtClean="0">
                <a:latin typeface="Calibri"/>
                <a:ea typeface="Heiti TC Light"/>
                <a:cs typeface="Calibri"/>
              </a:rPr>
              <a:t>Pycnogenol</a:t>
            </a:r>
            <a:r>
              <a:rPr lang="en-US" sz="1900" dirty="0" smtClean="0">
                <a:latin typeface="Calibri"/>
                <a:ea typeface="Heiti TC Light"/>
                <a:cs typeface="Calibri"/>
              </a:rPr>
              <a:t>®</a:t>
            </a:r>
          </a:p>
          <a:p>
            <a:pPr lvl="1">
              <a:spcBef>
                <a:spcPts val="0"/>
              </a:spcBef>
            </a:pPr>
            <a:r>
              <a:rPr lang="en-US" sz="1900" dirty="0" smtClean="0">
                <a:latin typeface="Calibri"/>
                <a:ea typeface="Heiti TC Light"/>
                <a:cs typeface="Calibri"/>
              </a:rPr>
              <a:t>Inflammatory response; demonstrated ability to promote and support joint mobility, flexibility and comfort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3725"/>
            <a:ext cx="9144000" cy="857250"/>
          </a:xfrm>
        </p:spPr>
        <p:txBody>
          <a:bodyPr/>
          <a:lstStyle/>
          <a:p>
            <a:r>
              <a:rPr lang="zh-TW" altLang="en-US" sz="3200" dirty="0" smtClean="0">
                <a:latin typeface="Calibri"/>
                <a:ea typeface="Heiti TC Light"/>
                <a:cs typeface="Calibri"/>
              </a:rPr>
              <a:t>關</a:t>
            </a:r>
            <a:r>
              <a:rPr lang="zh-TW" altLang="en-US" sz="3200" dirty="0">
                <a:latin typeface="Calibri"/>
                <a:ea typeface="Heiti TC Light"/>
                <a:cs typeface="Calibri"/>
              </a:rPr>
              <a:t>節健</a:t>
            </a:r>
            <a:r>
              <a:rPr lang="zh-TW" altLang="en-US" sz="3200" dirty="0" smtClean="0">
                <a:latin typeface="Calibri"/>
                <a:ea typeface="Heiti TC Light"/>
                <a:cs typeface="Calibri"/>
              </a:rPr>
              <a:t>康有</a:t>
            </a:r>
            <a:r>
              <a:rPr lang="zh-TW" altLang="en-US" sz="3200" dirty="0">
                <a:latin typeface="Calibri"/>
                <a:ea typeface="Heiti TC Light"/>
                <a:cs typeface="Calibri"/>
              </a:rPr>
              <a:t>效成</a:t>
            </a:r>
            <a:r>
              <a:rPr lang="zh-TW" altLang="en-US" sz="3200" dirty="0" smtClean="0">
                <a:latin typeface="Calibri"/>
                <a:ea typeface="Heiti TC Light"/>
                <a:cs typeface="Calibri"/>
              </a:rPr>
              <a:t>份 </a:t>
            </a:r>
            <a:r>
              <a:rPr lang="en-US" sz="2800" dirty="0" smtClean="0">
                <a:latin typeface="Calibri"/>
                <a:ea typeface="Heiti TC Light"/>
                <a:cs typeface="Calibri"/>
              </a:rPr>
              <a:t>Joint Health Proven Ingredients</a:t>
            </a:r>
            <a:endParaRPr lang="en-US" sz="2800" dirty="0">
              <a:latin typeface="Calibri"/>
              <a:ea typeface="Heiti TC Light"/>
              <a:cs typeface="Calibri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4775" y="607650"/>
            <a:ext cx="8934450" cy="242983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葡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萄糖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胺</a:t>
            </a:r>
            <a:endParaRPr lang="en-US" altLang="zh-TW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lvl="1">
              <a:spcBef>
                <a:spcPts val="0"/>
              </a:spcBef>
            </a:pP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關節液和軟骨內重要的組成部份</a:t>
            </a:r>
          </a:p>
          <a:p>
            <a:pPr>
              <a:spcBef>
                <a:spcPts val="0"/>
              </a:spcBef>
            </a:pP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玻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尿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酸</a:t>
            </a:r>
            <a:endParaRPr lang="en-US" altLang="zh-TW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lvl="1">
              <a:spcBef>
                <a:spcPts val="0"/>
              </a:spcBef>
            </a:pP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隨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年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齡增長而自然流失</a:t>
            </a:r>
            <a:r>
              <a:rPr lang="en-US" altLang="zh-TW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﹔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潤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滑和補充組織水份</a:t>
            </a:r>
            <a:r>
              <a:rPr lang="en-US" altLang="zh-TW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﹔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抑制酵素分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解軟骨</a:t>
            </a:r>
          </a:p>
          <a:p>
            <a:pPr>
              <a:spcBef>
                <a:spcPts val="0"/>
              </a:spcBef>
            </a:pP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碧容健</a:t>
            </a:r>
            <a:r>
              <a:rPr lang="en-US" altLang="zh-TW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endParaRPr lang="en-US" altLang="zh-TW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lvl="1">
              <a:spcBef>
                <a:spcPts val="0"/>
              </a:spcBef>
            </a:pP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減少炎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症反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應</a:t>
            </a:r>
            <a:r>
              <a:rPr lang="en-US" altLang="zh-TW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﹔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促進和支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持關節靈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活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性、柔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韌性和舒適性</a:t>
            </a:r>
            <a:endParaRPr lang="en-US" sz="2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90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532" y="0"/>
            <a:ext cx="9103540" cy="5143500"/>
          </a:xfrm>
          <a:prstGeom prst="rect">
            <a:avLst/>
          </a:prstGeom>
        </p:spPr>
      </p:pic>
      <p:pic>
        <p:nvPicPr>
          <p:cNvPr id="3" name="Picture 2" descr="O:\Product_SC\Communications\Graphics\Products Logo\TLS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4063" y="2622489"/>
            <a:ext cx="5080530" cy="1633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O:\Product_SC\Communications\Graphics\Products Logo\HK_ENG_MotivesbyLorenRidinger_Logos_14091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6184" y="909648"/>
            <a:ext cx="4857750" cy="108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62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649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Isotonix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zh-TW" alt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健絡關節沖飲 </a:t>
            </a:r>
            <a:endParaRPr lang="en-US" altLang="zh-TW" sz="3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Prime Joint Support by </a:t>
            </a:r>
            <a:r>
              <a:rPr 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Isotonix</a:t>
            </a:r>
            <a:endParaRPr lang="en-US" sz="3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5" name="Picture 2" descr="M:\All Brands\Health &amp; Nutrition\Isotonix\Prime Joint\Image\ISX-Prime-Joint-Powder-Drin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714"/>
            <a:ext cx="3941330" cy="394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05347" y="2784797"/>
            <a:ext cx="562829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Helps </a:t>
            </a:r>
            <a:r>
              <a:rPr 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to promote normal synthesis and regeneration of cartilage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Helps </a:t>
            </a:r>
            <a:r>
              <a:rPr 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to maintain joint comfort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Helps </a:t>
            </a:r>
            <a:r>
              <a:rPr 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to support joint fluidity and flexibility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Supports </a:t>
            </a:r>
            <a:r>
              <a:rPr 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overall joint health</a:t>
            </a:r>
          </a:p>
        </p:txBody>
      </p:sp>
      <p:sp>
        <p:nvSpPr>
          <p:cNvPr id="7" name="Rectangle 6"/>
          <p:cNvSpPr/>
          <p:nvPr/>
        </p:nvSpPr>
        <p:spPr>
          <a:xfrm>
            <a:off x="3373815" y="1225981"/>
            <a:ext cx="48130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有</a:t>
            </a:r>
            <a:r>
              <a:rPr lang="zh-TW" alt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助促進軟骨正常合成和再生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有</a:t>
            </a:r>
            <a:r>
              <a:rPr lang="zh-TW" alt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助維持關節舒適感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有</a:t>
            </a:r>
            <a:r>
              <a:rPr lang="zh-TW" alt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助支援關節順滑度和靈活性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支</a:t>
            </a:r>
            <a:r>
              <a:rPr lang="zh-TW" alt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援整體關節健康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46580" y="1913376"/>
            <a:ext cx="1405720" cy="1201003"/>
            <a:chOff x="155512" y="3677349"/>
            <a:chExt cx="1405720" cy="1201003"/>
          </a:xfrm>
          <a:solidFill>
            <a:srgbClr val="FFC000"/>
          </a:solidFill>
        </p:grpSpPr>
        <p:sp>
          <p:nvSpPr>
            <p:cNvPr id="8" name="7-Point Star 7"/>
            <p:cNvSpPr/>
            <p:nvPr/>
          </p:nvSpPr>
          <p:spPr>
            <a:xfrm>
              <a:off x="155512" y="3677349"/>
              <a:ext cx="1405720" cy="1201003"/>
            </a:xfrm>
            <a:prstGeom prst="star7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5512" y="4012444"/>
              <a:ext cx="14057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NEW</a:t>
              </a:r>
              <a:endParaRPr lang="en-US" sz="3200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44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649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Isotonix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zh-TW" alt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健絡關節沖飲 </a:t>
            </a:r>
            <a:endParaRPr lang="en-US" altLang="zh-TW" sz="3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Prime Joint Support by </a:t>
            </a:r>
            <a:r>
              <a:rPr 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Isotonix</a:t>
            </a:r>
            <a:endParaRPr lang="en-US" sz="3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5" name="Picture 2" descr="M:\All Brands\Health &amp; Nutrition\Isotonix\Prime Joint\Image\ISX-Prime-Joint-Powder-Drin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3714"/>
            <a:ext cx="3941330" cy="394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396117" y="2765747"/>
            <a:ext cx="5054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alibri"/>
                <a:ea typeface="Heiti TC Light"/>
                <a:cs typeface="Calibri"/>
              </a:rPr>
              <a:t>Only </a:t>
            </a:r>
            <a:r>
              <a:rPr lang="en-US" sz="24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product delivering the ingredients in Isotonic 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form:</a:t>
            </a:r>
            <a:endParaRPr lang="en-US" sz="24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Glucosamine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Pycnogenol</a:t>
            </a:r>
            <a:endParaRPr lang="en-US" sz="24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Hyaluronic Acid</a:t>
            </a:r>
          </a:p>
        </p:txBody>
      </p:sp>
      <p:sp>
        <p:nvSpPr>
          <p:cNvPr id="9" name="Rectangle 8"/>
          <p:cNvSpPr/>
          <p:nvPr/>
        </p:nvSpPr>
        <p:spPr>
          <a:xfrm>
            <a:off x="3415167" y="1172935"/>
            <a:ext cx="447478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市</a:t>
            </a:r>
            <a:r>
              <a:rPr lang="zh-TW" altLang="en-US" sz="2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場上</a:t>
            </a:r>
            <a:r>
              <a:rPr lang="zh-TW" altLang="en-US" sz="2600" dirty="0">
                <a:solidFill>
                  <a:srgbClr val="FF0000"/>
                </a:solidFill>
                <a:latin typeface="Calibri"/>
                <a:ea typeface="Heiti TC Light"/>
                <a:cs typeface="Calibri"/>
              </a:rPr>
              <a:t>唯一</a:t>
            </a:r>
            <a:r>
              <a:rPr lang="zh-TW" altLang="en-US" sz="2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提供等壓吸收</a:t>
            </a:r>
            <a:r>
              <a:rPr lang="zh-TW" alt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：</a:t>
            </a:r>
            <a:endParaRPr lang="en-US" altLang="zh-TW" sz="26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葡</a:t>
            </a:r>
            <a:r>
              <a:rPr lang="zh-TW" altLang="en-US" sz="2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萄糖</a:t>
            </a:r>
            <a:r>
              <a:rPr lang="zh-TW" alt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胺</a:t>
            </a:r>
            <a:endParaRPr lang="en-US" altLang="zh-TW" sz="26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碧容健</a:t>
            </a:r>
            <a:r>
              <a:rPr lang="en-US" altLang="zh-TW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玻</a:t>
            </a:r>
            <a:r>
              <a:rPr lang="zh-TW" altLang="en-US" sz="2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尿</a:t>
            </a:r>
            <a:r>
              <a:rPr lang="zh-TW" altLang="en-US" sz="2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酸</a:t>
            </a:r>
            <a:endParaRPr lang="en-US" sz="26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95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649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Isotonix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zh-TW" alt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健絡關節沖飲 </a:t>
            </a:r>
            <a:endParaRPr lang="en-US" altLang="zh-TW" sz="3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Prime Joint Support by </a:t>
            </a:r>
            <a:r>
              <a:rPr 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Isotonix</a:t>
            </a:r>
            <a:endParaRPr lang="en-US" sz="3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5" name="Picture 2" descr="M:\All Brands\Health &amp; Nutrition\Isotonix\Prime Joint\Image\ISX-Prime-Joint-Powder-Drin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928" y="1143714"/>
            <a:ext cx="3988627" cy="398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714750" y="2027441"/>
            <a:ext cx="5429250" cy="4490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r>
              <a:rPr lang="en-US" sz="28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Code: HK13081</a:t>
            </a:r>
            <a:endParaRPr lang="en-US" altLang="zh-TW" sz="2800" cap="all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28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UC</a:t>
            </a:r>
            <a:r>
              <a:rPr lang="en-US" sz="2800" cap="all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</a:t>
            </a:r>
            <a:r>
              <a:rPr lang="en-US" sz="28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$461</a:t>
            </a:r>
            <a:r>
              <a:rPr lang="en-US" altLang="zh-TW" sz="28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.00</a:t>
            </a:r>
            <a:r>
              <a:rPr lang="zh-TW" altLang="en-US" sz="28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|</a:t>
            </a:r>
            <a:r>
              <a:rPr lang="en-US" sz="28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SR</a:t>
            </a:r>
            <a:r>
              <a:rPr lang="en-US" sz="2800" cap="all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</a:t>
            </a:r>
            <a:r>
              <a:rPr lang="en-US" sz="28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$645</a:t>
            </a:r>
            <a:r>
              <a:rPr lang="en-US" altLang="zh-TW" sz="28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.00</a:t>
            </a:r>
            <a:r>
              <a:rPr lang="en-US" sz="2800" cap="all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 </a:t>
            </a:r>
            <a:endParaRPr lang="en-US" altLang="zh-TW" sz="2800" cap="all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28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2800" cap="all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BV</a:t>
            </a:r>
            <a:r>
              <a:rPr lang="en-US" sz="28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42</a:t>
            </a:r>
            <a:endParaRPr lang="en-US" sz="2800" cap="all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471917" y="4215168"/>
            <a:ext cx="4355074" cy="400110"/>
            <a:chOff x="-19382" y="2885224"/>
            <a:chExt cx="3842812" cy="288990"/>
          </a:xfrm>
        </p:grpSpPr>
        <p:sp>
          <p:nvSpPr>
            <p:cNvPr id="8" name="Pentagon 7"/>
            <p:cNvSpPr/>
            <p:nvPr/>
          </p:nvSpPr>
          <p:spPr>
            <a:xfrm>
              <a:off x="-19382" y="2940262"/>
              <a:ext cx="3842812" cy="211719"/>
            </a:xfrm>
            <a:prstGeom prst="homePlat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2400" i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Heiti TC Light"/>
                  <a:cs typeface="Calibri"/>
                </a:rPr>
                <a:t>   </a:t>
              </a:r>
              <a:r>
                <a:rPr lang="en-US" sz="2400" i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Heiti TC Light"/>
                  <a:cs typeface="Calibri"/>
                </a:rPr>
                <a:t>COMING SOON</a:t>
              </a:r>
              <a:endParaRPr lang="en-US" sz="20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392894" y="2885224"/>
              <a:ext cx="1096765" cy="2889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i="1" dirty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即</a:t>
              </a:r>
              <a:r>
                <a:rPr lang="zh-TW" altLang="en-US" sz="2000" i="1" dirty="0" smtClean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將登場</a:t>
              </a:r>
              <a:endParaRPr lang="en-US" i="1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657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6496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Isotonix</a:t>
            </a:r>
            <a:r>
              <a:rPr 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zh-TW" alt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健絡關節沖飲的市場比較 </a:t>
            </a:r>
            <a:endParaRPr lang="en-US" altLang="zh-TW" sz="3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Prime Joint Support by </a:t>
            </a:r>
            <a:r>
              <a:rPr 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Isotonix vs. Competitors</a:t>
            </a:r>
            <a:endParaRPr lang="en-US" sz="3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091733"/>
              </p:ext>
            </p:extLst>
          </p:nvPr>
        </p:nvGraphicFramePr>
        <p:xfrm>
          <a:off x="236485" y="1552480"/>
          <a:ext cx="8697965" cy="247398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506715"/>
                <a:gridCol w="1447800"/>
                <a:gridCol w="1447800"/>
                <a:gridCol w="1676400"/>
                <a:gridCol w="1619250"/>
              </a:tblGrid>
              <a:tr h="588733">
                <a:tc>
                  <a:txBody>
                    <a:bodyPr/>
                    <a:lstStyle/>
                    <a:p>
                      <a:r>
                        <a:rPr lang="zh-TW" altLang="en-US" b="0" dirty="0" smtClean="0">
                          <a:latin typeface="Calibri"/>
                          <a:ea typeface="Heiti TC Light"/>
                          <a:cs typeface="Calibri"/>
                        </a:rPr>
                        <a:t>產品</a:t>
                      </a:r>
                      <a:endParaRPr lang="en-US" altLang="zh-TW" b="0" dirty="0" smtClean="0">
                        <a:latin typeface="Calibri"/>
                        <a:ea typeface="Heiti TC Light"/>
                        <a:cs typeface="Calibri"/>
                      </a:endParaRPr>
                    </a:p>
                    <a:p>
                      <a:r>
                        <a:rPr lang="en-US" b="0" dirty="0" smtClean="0">
                          <a:latin typeface="Calibri"/>
                          <a:ea typeface="Heiti TC Light"/>
                          <a:cs typeface="Calibri"/>
                        </a:rPr>
                        <a:t>Product</a:t>
                      </a:r>
                      <a:endParaRPr lang="en-US" b="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 smtClean="0">
                          <a:latin typeface="Calibri"/>
                          <a:ea typeface="Heiti TC Light"/>
                          <a:cs typeface="Calibri"/>
                        </a:rPr>
                        <a:t>Isotonix</a:t>
                      </a:r>
                      <a:r>
                        <a:rPr lang="en-US" b="0" dirty="0" smtClean="0">
                          <a:latin typeface="Calibri"/>
                          <a:ea typeface="Heiti TC Light"/>
                          <a:cs typeface="Calibri"/>
                        </a:rPr>
                        <a:t>®</a:t>
                      </a:r>
                      <a:endParaRPr lang="en-US" b="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dirty="0" smtClean="0">
                          <a:latin typeface="Calibri"/>
                          <a:ea typeface="Heiti TC Light"/>
                          <a:cs typeface="Calibri"/>
                        </a:rPr>
                        <a:t>葡萄糖胺</a:t>
                      </a:r>
                      <a:endParaRPr lang="en-US" altLang="zh-TW" sz="1800" b="0" i="0" u="none" strike="noStrike" kern="1200" baseline="0" dirty="0" smtClean="0">
                        <a:solidFill>
                          <a:schemeClr val="tx1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  <a:p>
                      <a:pPr algn="ctr"/>
                      <a:r>
                        <a:rPr lang="en-US" altLang="zh-TW" sz="1800" b="0" i="0" u="none" strike="noStrike" kern="1200" baseline="0" dirty="0" smtClean="0">
                          <a:solidFill>
                            <a:schemeClr val="tx1"/>
                          </a:solidFill>
                          <a:latin typeface="Calibri"/>
                          <a:ea typeface="Heiti TC Light"/>
                          <a:cs typeface="Calibri"/>
                        </a:rPr>
                        <a:t>Glucosamine</a:t>
                      </a:r>
                      <a:endParaRPr lang="en-US" b="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dirty="0" smtClean="0">
                          <a:latin typeface="Calibri"/>
                          <a:ea typeface="Heiti TC Light"/>
                          <a:cs typeface="Calibri"/>
                        </a:rPr>
                        <a:t>碧容健</a:t>
                      </a:r>
                      <a:r>
                        <a:rPr lang="en-US" altLang="zh-TW" sz="1800" b="0" dirty="0" smtClean="0">
                          <a:latin typeface="Calibri"/>
                          <a:ea typeface="Heiti TC Light"/>
                          <a:cs typeface="Calibri"/>
                        </a:rPr>
                        <a:t>®</a:t>
                      </a:r>
                      <a:endParaRPr lang="en-US" altLang="zh-TW" sz="1800" b="0" i="0" u="none" strike="noStrike" kern="1200" baseline="0" dirty="0" smtClean="0">
                        <a:solidFill>
                          <a:schemeClr val="tx1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  <a:p>
                      <a:pPr algn="ctr"/>
                      <a:r>
                        <a:rPr lang="en-US" altLang="zh-TW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Calibri"/>
                          <a:ea typeface="Heiti TC Light"/>
                          <a:cs typeface="Calibri"/>
                        </a:rPr>
                        <a:t>Pycnogenol</a:t>
                      </a:r>
                      <a:endParaRPr lang="en-US" b="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Calibri"/>
                          <a:ea typeface="Heiti TC Light"/>
                          <a:cs typeface="Calibri"/>
                        </a:rPr>
                        <a:t>份量／價格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Calibri"/>
                          <a:ea typeface="Heiti TC Light"/>
                          <a:cs typeface="Calibri"/>
                        </a:rPr>
                        <a:t>Serving/Price</a:t>
                      </a:r>
                      <a:endParaRPr lang="en-US" b="0" dirty="0"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59691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Heiti TC Light"/>
                          <a:cs typeface="Calibri"/>
                        </a:rPr>
                        <a:t>Prime Joint Support by Isotonix</a:t>
                      </a:r>
                      <a:endParaRPr lang="en-US" altLang="zh-TW" sz="1800" b="0" i="0" u="none" strike="noStrike" kern="1200" baseline="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Heiti TC Light"/>
                          <a:cs typeface="Calibri"/>
                        </a:rPr>
                        <a:t>√</a:t>
                      </a:r>
                      <a:endParaRPr lang="en-US" sz="20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Heiti TC Light"/>
                          <a:cs typeface="Calibri"/>
                        </a:rPr>
                        <a:t>1,000mg</a:t>
                      </a:r>
                      <a:endParaRPr lang="en-US" sz="20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Heiti TC Light"/>
                          <a:cs typeface="Calibri"/>
                        </a:rPr>
                        <a:t>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/>
                          <a:ea typeface="Heiti TC Light"/>
                          <a:cs typeface="Calibri"/>
                        </a:rPr>
                        <a:t>45 / $645.00</a:t>
                      </a:r>
                      <a:endParaRPr lang="en-US" sz="20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59691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Calibri"/>
                          <a:ea typeface="Heiti TC Light"/>
                          <a:cs typeface="Calibri"/>
                        </a:rPr>
                        <a:t>GNC </a:t>
                      </a:r>
                      <a:r>
                        <a:rPr lang="en-US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Calibri"/>
                          <a:ea typeface="Heiti TC Light"/>
                          <a:cs typeface="Calibri"/>
                        </a:rPr>
                        <a:t>Glucosmine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Calibri"/>
                          <a:ea typeface="Heiti TC Light"/>
                          <a:cs typeface="Calibri"/>
                        </a:rPr>
                        <a:t> 750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/>
                          <a:ea typeface="Heiti TC Light"/>
                          <a:cs typeface="Calibri"/>
                        </a:rPr>
                        <a:t>X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/>
                          <a:ea typeface="Heiti TC Light"/>
                          <a:cs typeface="Calibri"/>
                        </a:rPr>
                        <a:t>750mg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/>
                          <a:ea typeface="Heiti TC Light"/>
                          <a:cs typeface="Calibri"/>
                        </a:rPr>
                        <a:t>X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/>
                          <a:ea typeface="Heiti TC Light"/>
                          <a:cs typeface="Calibri"/>
                        </a:rPr>
                        <a:t>30 / $468.00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  <a:tr h="596910"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Calibri"/>
                          <a:ea typeface="Heiti TC Light"/>
                          <a:cs typeface="Calibri"/>
                        </a:rPr>
                        <a:t>Blackmores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/>
                          <a:ea typeface="Heiti TC Light"/>
                          <a:cs typeface="Calibri"/>
                        </a:rPr>
                        <a:t>X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/>
                          <a:ea typeface="Heiti TC Light"/>
                          <a:cs typeface="Calibri"/>
                        </a:rPr>
                        <a:t>750mg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/>
                          <a:ea typeface="Heiti TC Light"/>
                          <a:cs typeface="Calibri"/>
                        </a:rPr>
                        <a:t>X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  <a:latin typeface="Calibri"/>
                          <a:ea typeface="Heiti TC Light"/>
                          <a:cs typeface="Calibri"/>
                        </a:rPr>
                        <a:t>60 / $349.90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Calibri"/>
                        <a:ea typeface="Heiti TC Light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273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5695" y="103654"/>
            <a:ext cx="838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TW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OPC-3</a:t>
            </a:r>
            <a:r>
              <a:rPr lang="en-US" altLang="zh-TW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zh-TW" alt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軟</a:t>
            </a:r>
            <a:r>
              <a:rPr lang="zh-TW" alt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糖</a:t>
            </a:r>
            <a:endParaRPr lang="en-US" altLang="zh-TW" sz="32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ctr" defTabSz="914400"/>
            <a:r>
              <a:rPr 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OPC-3</a:t>
            </a:r>
            <a:r>
              <a:rPr lang="en-US" altLang="zh-TW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 Chews</a:t>
            </a:r>
            <a:endParaRPr lang="en-US" sz="28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1" y="1571610"/>
            <a:ext cx="9144000" cy="40010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>
            <a:defPPr>
              <a:defRPr lang="en-US"/>
            </a:defPPr>
            <a:lvl1pPr marL="0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9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7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6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4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2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51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09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68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Enjoy all the benefits that OPC-3® has  to offer in fruit flavored chews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1128068"/>
            <a:ext cx="9144000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>
            <a:defPPr>
              <a:defRPr lang="en-US"/>
            </a:defPPr>
            <a:lvl1pPr marL="0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9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7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6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4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2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51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09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68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400" b="1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一粒軟糖令你盡</a:t>
            </a:r>
            <a:r>
              <a:rPr lang="zh-TW" altLang="en-US" sz="2400" b="1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享</a:t>
            </a:r>
            <a:r>
              <a:rPr lang="en-US" altLang="zh-TW" sz="2400" b="1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OPC–3®</a:t>
            </a:r>
            <a:r>
              <a:rPr lang="zh-TW" altLang="en-US" sz="2400" b="1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的好處</a:t>
            </a:r>
            <a:endParaRPr lang="en-US" sz="2400" b="1" dirty="0">
              <a:solidFill>
                <a:prstClr val="white">
                  <a:lumMod val="50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7" name="Picture 2" descr="M:\All Brands\Health &amp; Nutrition\DNA Miracles\OPC-3 Chews\Image\DSC_32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289" y="1914835"/>
            <a:ext cx="3181367" cy="318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:\All Brands\Health &amp; Nutrition\OPC-3\Image\Isotonix-USA-opc3-adult-chew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2544" y="1694278"/>
            <a:ext cx="3449222" cy="344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86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:\All Brands\Health &amp; Nutrition\OPC-3\Image\Isotonix-USA-opc3-adult-chew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8091" y="792785"/>
            <a:ext cx="4572221" cy="457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5695" y="103654"/>
            <a:ext cx="838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TW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OPC-3</a:t>
            </a:r>
            <a:r>
              <a:rPr lang="en-US" altLang="zh-TW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zh-TW" alt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軟</a:t>
            </a:r>
            <a:r>
              <a:rPr lang="zh-TW" alt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糖</a:t>
            </a:r>
            <a:endParaRPr lang="en-US" altLang="zh-TW" sz="32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ctr" defTabSz="914400"/>
            <a:r>
              <a:rPr 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OPC-3</a:t>
            </a:r>
            <a:r>
              <a:rPr lang="en-US" altLang="zh-TW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 Chews</a:t>
            </a:r>
            <a:endParaRPr lang="en-US" sz="28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279" y="3441527"/>
            <a:ext cx="4928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Supports a healthy complexion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Supports healthy blood vessel function and blood flow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Provides antioxidant defense</a:t>
            </a:r>
            <a:endParaRPr lang="en-US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500" y="2320723"/>
            <a:ext cx="44419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支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援健康膚色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支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援健康血管功能及血液流動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提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供抗氧化防護</a:t>
            </a:r>
            <a:endParaRPr lang="en-US" sz="22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2" name="TextBox 2"/>
          <p:cNvSpPr txBox="1"/>
          <p:nvPr/>
        </p:nvSpPr>
        <p:spPr>
          <a:xfrm>
            <a:off x="516908" y="1571610"/>
            <a:ext cx="4722436" cy="70787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>
            <a:defPPr>
              <a:defRPr lang="en-US"/>
            </a:defPPr>
            <a:lvl1pPr marL="0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9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7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6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4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2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51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09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68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Enjoy all the benefits that OPC-3® has  to offer in fruit flavored chews</a:t>
            </a:r>
          </a:p>
        </p:txBody>
      </p:sp>
      <p:sp>
        <p:nvSpPr>
          <p:cNvPr id="13" name="TextBox 5"/>
          <p:cNvSpPr txBox="1"/>
          <p:nvPr/>
        </p:nvSpPr>
        <p:spPr>
          <a:xfrm>
            <a:off x="514351" y="1128068"/>
            <a:ext cx="7524756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>
            <a:defPPr>
              <a:defRPr lang="en-US"/>
            </a:defPPr>
            <a:lvl1pPr marL="0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9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7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6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4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92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51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09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68" algn="l" defTabSz="9143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 dirty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一粒軟糖令你盡</a:t>
            </a:r>
            <a:r>
              <a:rPr lang="zh-TW" altLang="en-US" sz="2400" b="1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享</a:t>
            </a:r>
            <a:r>
              <a:rPr lang="en-US" altLang="zh-TW" sz="2400" b="1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OPC–3®</a:t>
            </a:r>
            <a:r>
              <a:rPr lang="zh-TW" altLang="en-US" sz="2400" b="1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Heiti TC Light"/>
                <a:cs typeface="Calibri"/>
              </a:rPr>
              <a:t>的好處</a:t>
            </a:r>
            <a:endParaRPr lang="en-US" sz="2400" b="1" dirty="0">
              <a:solidFill>
                <a:prstClr val="white">
                  <a:lumMod val="50000"/>
                </a:prstClr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952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:\All Brands\Health &amp; Nutrition\OPC-3\Image\Isotonix-USA-opc3-adult-chew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5473" y="792785"/>
            <a:ext cx="4572221" cy="457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7064" y="2937002"/>
            <a:ext cx="52462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Primary ingredients (25mg each):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Pycnogenol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endParaRPr lang="en-US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Grape Seed Extract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Bilberry Extract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Citrus Bioflavonoids Extract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Red Wine Extract</a:t>
            </a:r>
            <a:endParaRPr lang="en-US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968" y="1075209"/>
            <a:ext cx="44419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主要成份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（各</a:t>
            </a:r>
            <a:r>
              <a:rPr lang="en-US" altLang="zh-TW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25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毫克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）：</a:t>
            </a:r>
            <a:endParaRPr lang="en-US" altLang="zh-TW" sz="2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碧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容健</a:t>
            </a:r>
            <a:r>
              <a:rPr lang="en-US" altLang="zh-TW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葡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萄籽萃取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物</a:t>
            </a:r>
            <a:endParaRPr lang="en-US" altLang="zh-TW" sz="2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歐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洲藍莓萃取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物</a:t>
            </a:r>
            <a:endParaRPr lang="en-US" altLang="zh-TW" sz="2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柑橘生物類黃酮萃取物</a:t>
            </a:r>
            <a:endParaRPr lang="en-US" altLang="zh-TW" sz="2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紅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酒萃取物</a:t>
            </a:r>
            <a:endParaRPr lang="en-US" altLang="zh-TW" sz="20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695" y="103654"/>
            <a:ext cx="838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TW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OPC-3</a:t>
            </a:r>
            <a:r>
              <a:rPr lang="en-US" altLang="zh-TW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zh-TW" alt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軟</a:t>
            </a:r>
            <a:r>
              <a:rPr lang="zh-TW" alt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糖</a:t>
            </a:r>
            <a:endParaRPr lang="en-US" altLang="zh-TW" sz="32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ctr" defTabSz="914400"/>
            <a:r>
              <a:rPr 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OPC-3</a:t>
            </a:r>
            <a:r>
              <a:rPr lang="en-US" altLang="zh-TW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 Chews</a:t>
            </a:r>
            <a:endParaRPr lang="en-US" sz="28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806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:\All Brands\Health &amp; Nutrition\OPC-3\Image\Isotonix-USA-opc3-adult-chew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771" y="729720"/>
            <a:ext cx="4572221" cy="457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5695" y="103654"/>
            <a:ext cx="838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TW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OPC-3</a:t>
            </a:r>
            <a:r>
              <a:rPr lang="en-US" altLang="zh-TW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</a:t>
            </a:r>
            <a:r>
              <a:rPr lang="zh-TW" altLang="en-US" sz="3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軟</a:t>
            </a:r>
            <a:r>
              <a:rPr lang="zh-TW" altLang="en-US" sz="3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糖</a:t>
            </a:r>
            <a:endParaRPr lang="en-US" altLang="zh-TW" sz="32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algn="ctr" defTabSz="914400"/>
            <a:r>
              <a:rPr lang="en-US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OPC-3</a:t>
            </a:r>
            <a:r>
              <a:rPr lang="en-US" altLang="zh-TW" sz="28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® Chews</a:t>
            </a:r>
            <a:endParaRPr lang="en-US" sz="2800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89244" y="1846919"/>
            <a:ext cx="54383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HK6903</a:t>
            </a:r>
          </a:p>
          <a:p>
            <a:pPr algn="ctr"/>
            <a:r>
              <a:rPr lang="nl-NL" sz="3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UC: $188.00</a:t>
            </a:r>
          </a:p>
          <a:p>
            <a:pPr algn="ctr"/>
            <a:r>
              <a:rPr lang="nl-NL" sz="3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SR: $263.00</a:t>
            </a:r>
          </a:p>
          <a:p>
            <a:pPr algn="ctr"/>
            <a:r>
              <a:rPr lang="nl-NL" sz="3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BV: 15.00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471917" y="4174224"/>
            <a:ext cx="4355074" cy="400110"/>
            <a:chOff x="-19382" y="2885224"/>
            <a:chExt cx="3842812" cy="288990"/>
          </a:xfrm>
        </p:grpSpPr>
        <p:sp>
          <p:nvSpPr>
            <p:cNvPr id="6" name="Pentagon 5"/>
            <p:cNvSpPr/>
            <p:nvPr/>
          </p:nvSpPr>
          <p:spPr>
            <a:xfrm>
              <a:off x="-19382" y="2940262"/>
              <a:ext cx="3842812" cy="211719"/>
            </a:xfrm>
            <a:prstGeom prst="homePlat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2400" i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Heiti TC Light"/>
                  <a:cs typeface="Calibri"/>
                </a:rPr>
                <a:t>   </a:t>
              </a:r>
              <a:r>
                <a:rPr lang="en-US" sz="2400" i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Heiti TC Light"/>
                  <a:cs typeface="Calibri"/>
                </a:rPr>
                <a:t>AVAILABLE NOW</a:t>
              </a:r>
              <a:endParaRPr lang="en-US" sz="20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392891" y="2885224"/>
              <a:ext cx="1096765" cy="28899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i="1" dirty="0">
                  <a:solidFill>
                    <a:prstClr val="white"/>
                  </a:solidFill>
                  <a:latin typeface="Calibri"/>
                  <a:ea typeface="Heiti TC Light"/>
                  <a:cs typeface="Calibri"/>
                </a:rPr>
                <a:t>現已發售</a:t>
              </a:r>
              <a:endParaRPr lang="en-US" i="1" dirty="0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265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umiere de Vie®_logo_87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726" y="1200153"/>
            <a:ext cx="7688274" cy="20002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37185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dirty="0" smtClean="0">
                <a:solidFill>
                  <a:srgbClr val="856C40"/>
                </a:solidFill>
                <a:latin typeface="Calibri"/>
                <a:ea typeface="Apple LiGothic Medium"/>
                <a:cs typeface="Apple LiGothic Medium"/>
              </a:rPr>
              <a:t>極</a:t>
            </a:r>
            <a:r>
              <a:rPr lang="en-US" sz="3600" dirty="0">
                <a:solidFill>
                  <a:srgbClr val="856C40"/>
                </a:solidFill>
                <a:latin typeface="Calibri"/>
                <a:ea typeface="Apple LiGothic Medium"/>
                <a:cs typeface="Apple LiGothic Medium"/>
              </a:rPr>
              <a:t>緻研亮護膚系列</a:t>
            </a:r>
            <a:endParaRPr lang="en-US" sz="3600" dirty="0">
              <a:solidFill>
                <a:srgbClr val="856C4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997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600" y="143476"/>
            <a:ext cx="2988376" cy="86857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29635" y="165763"/>
            <a:ext cx="7208153" cy="93936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defTabSz="914400">
              <a:lnSpc>
                <a:spcPct val="80000"/>
              </a:lnSpc>
            </a:pPr>
            <a:r>
              <a:rPr lang="zh-TW" altLang="en-US" sz="3600" dirty="0">
                <a:solidFill>
                  <a:srgbClr val="ED8B54"/>
                </a:solidFill>
                <a:latin typeface="Calibri"/>
                <a:ea typeface="Heiti TC Light"/>
                <a:cs typeface="Calibri"/>
              </a:rPr>
              <a:t>極緻妍亮尊貴組</a:t>
            </a:r>
            <a:r>
              <a:rPr lang="zh-TW" altLang="en-US" sz="3600" dirty="0" smtClean="0">
                <a:solidFill>
                  <a:srgbClr val="ED8B54"/>
                </a:solidFill>
                <a:latin typeface="Calibri"/>
                <a:ea typeface="Heiti TC Light"/>
                <a:cs typeface="Calibri"/>
              </a:rPr>
              <a:t>合</a:t>
            </a:r>
            <a:endParaRPr lang="en-US" altLang="zh-TW" sz="3600" dirty="0" smtClean="0">
              <a:solidFill>
                <a:srgbClr val="ED8B54"/>
              </a:solidFill>
              <a:latin typeface="Calibri"/>
              <a:ea typeface="Heiti TC Light"/>
              <a:cs typeface="Calibri"/>
            </a:endParaRPr>
          </a:p>
          <a:p>
            <a:pPr defTabSz="914400">
              <a:lnSpc>
                <a:spcPct val="80000"/>
              </a:lnSpc>
            </a:pPr>
            <a:r>
              <a:rPr lang="en-US" sz="3200" dirty="0" smtClean="0">
                <a:solidFill>
                  <a:srgbClr val="ED8B54"/>
                </a:solidFill>
                <a:latin typeface="Calibri"/>
                <a:ea typeface="Heiti TC Light"/>
                <a:cs typeface="Calibri"/>
              </a:rPr>
              <a:t>Full Regimen Kit</a:t>
            </a:r>
            <a:endParaRPr lang="en-US" sz="3200" dirty="0">
              <a:solidFill>
                <a:srgbClr val="ED8B54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1026" name="Picture 2" descr="M:\All Brands\Personal Care\Lumiere de Vie\Full Regimen Kit\ldvFamilyShot2_04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050" y="456193"/>
            <a:ext cx="7143774" cy="476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0" y="4503941"/>
            <a:ext cx="9144000" cy="3048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r>
              <a:rPr lang="en-US" sz="16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Code: HK12209</a:t>
            </a:r>
            <a:endParaRPr lang="en-US" altLang="zh-TW" sz="1600" cap="all" dirty="0" smtClean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16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UC</a:t>
            </a:r>
            <a:r>
              <a:rPr lang="en-US" sz="1600" cap="all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</a:t>
            </a:r>
            <a:r>
              <a:rPr lang="en-US" sz="16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$2,422</a:t>
            </a:r>
            <a:r>
              <a:rPr lang="en-US" altLang="zh-TW" sz="16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.00</a:t>
            </a:r>
            <a:r>
              <a:rPr lang="zh-TW" altLang="en-US" sz="16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16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|</a:t>
            </a:r>
            <a:r>
              <a:rPr lang="en-US" sz="16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SR</a:t>
            </a:r>
            <a:r>
              <a:rPr lang="en-US" sz="1600" cap="all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</a:t>
            </a:r>
            <a:r>
              <a:rPr lang="en-US" sz="16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$3,410</a:t>
            </a:r>
            <a:r>
              <a:rPr lang="en-US" altLang="zh-TW" sz="16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.00</a:t>
            </a:r>
            <a:r>
              <a:rPr lang="en-US" sz="1600" cap="all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 </a:t>
            </a:r>
            <a:r>
              <a:rPr lang="en-US" altLang="zh-TW" sz="16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|</a:t>
            </a:r>
            <a:r>
              <a:rPr lang="en-US" sz="16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sz="1600" cap="all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BV</a:t>
            </a:r>
            <a:r>
              <a:rPr lang="en-US" sz="1600" cap="all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200</a:t>
            </a:r>
            <a:endParaRPr lang="en-US" sz="1600" cap="all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507800" y="1232764"/>
            <a:ext cx="1314450" cy="1209675"/>
            <a:chOff x="2695575" y="1381125"/>
            <a:chExt cx="1314450" cy="1209675"/>
          </a:xfrm>
        </p:grpSpPr>
        <p:sp>
          <p:nvSpPr>
            <p:cNvPr id="14" name="12-Point Star 13"/>
            <p:cNvSpPr/>
            <p:nvPr/>
          </p:nvSpPr>
          <p:spPr>
            <a:xfrm>
              <a:off x="2695575" y="1381125"/>
              <a:ext cx="1314450" cy="1209675"/>
            </a:xfrm>
            <a:prstGeom prst="star12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19400" y="1638300"/>
              <a:ext cx="10763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25%</a:t>
              </a:r>
              <a:endParaRPr lang="en-US" sz="4000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027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407" y="0"/>
            <a:ext cx="9103540" cy="5143500"/>
          </a:xfrm>
          <a:prstGeom prst="rect">
            <a:avLst/>
          </a:prstGeom>
        </p:spPr>
      </p:pic>
      <p:pic>
        <p:nvPicPr>
          <p:cNvPr id="3" name="Picture 2" descr="C:\Users\sidneyt\Desktop\BeforeAfterPhotos\Natalie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8735" y="2454975"/>
            <a:ext cx="1817715" cy="2724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sidneyt\Desktop\BeforeAfterPhotos\Natalie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58"/>
          <a:stretch/>
        </p:blipFill>
        <p:spPr bwMode="auto">
          <a:xfrm>
            <a:off x="5834646" y="37920"/>
            <a:ext cx="1839885" cy="2493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07485" y="61670"/>
            <a:ext cx="18398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/>
              </a:rPr>
              <a:t>BEFORE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21330" y="3439357"/>
            <a:ext cx="176526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/>
              </a:rPr>
              <a:t>AFTER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285000" y="59831"/>
            <a:ext cx="6076595" cy="5036169"/>
            <a:chOff x="-844127" y="475719"/>
            <a:chExt cx="6076595" cy="5036169"/>
          </a:xfrm>
        </p:grpSpPr>
        <p:pic>
          <p:nvPicPr>
            <p:cNvPr id="8" name="Picture 4" descr="C:\Users\sidneyt\Desktop\BeforeAfterPhotos\TLS\Natalie (1)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66" b="2414"/>
            <a:stretch/>
          </p:blipFill>
          <p:spPr bwMode="auto">
            <a:xfrm>
              <a:off x="-844127" y="476750"/>
              <a:ext cx="2968228" cy="503513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sidneyt\Desktop\BeforeAfterPhotos\TLS\Natalie (2)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321" b="3757"/>
            <a:stretch/>
          </p:blipFill>
          <p:spPr bwMode="auto">
            <a:xfrm>
              <a:off x="2184468" y="476750"/>
              <a:ext cx="3048000" cy="503513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-535377" y="475719"/>
              <a:ext cx="40613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prstClr val="white"/>
                  </a:solidFill>
                  <a:latin typeface="Calibri"/>
                </a:rPr>
                <a:t>NATALIE KO</a:t>
              </a:r>
              <a:endParaRPr lang="en-US" sz="2800" dirty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862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100000" l="1773" r="991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875" y="2287598"/>
            <a:ext cx="6232373" cy="19496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25831" y="915510"/>
            <a:ext cx="4013000" cy="401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312" y="2950585"/>
            <a:ext cx="1706493" cy="17064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323" y="76199"/>
            <a:ext cx="1527018" cy="78482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6311" y="86775"/>
            <a:ext cx="5208588" cy="1105019"/>
          </a:xfrm>
          <a:prstGeom prst="rect">
            <a:avLst/>
          </a:prstGeom>
        </p:spPr>
        <p:txBody>
          <a:bodyPr wrap="square" lIns="118973" tIns="59486" rIns="118973" bIns="59486">
            <a:spAutoFit/>
          </a:bodyPr>
          <a:lstStyle/>
          <a:p>
            <a:r>
              <a:rPr lang="zh-TW" altLang="en-US" sz="3200" b="1" i="1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Heiti TC Light"/>
                <a:cs typeface="Calibri"/>
              </a:rPr>
              <a:t>愛錫你的寵物健康</a:t>
            </a:r>
            <a:r>
              <a:rPr lang="en-US" altLang="zh-TW" sz="3200" b="1" i="1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3200" b="1" i="1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3200" b="1" i="1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Heiti TC Light"/>
                <a:cs typeface="Calibri"/>
              </a:rPr>
              <a:t>Healthy pets, happy owners</a:t>
            </a:r>
            <a:endParaRPr lang="en-US" sz="3200" b="1" i="1" dirty="0">
              <a:solidFill>
                <a:srgbClr val="9BBB59">
                  <a:lumMod val="50000"/>
                </a:srgbClr>
              </a:solidFill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644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alibri"/>
                <a:ea typeface="Heiti TC Light"/>
                <a:cs typeface="Calibri"/>
              </a:rPr>
              <a:t>PetHealth</a:t>
            </a:r>
            <a:r>
              <a:rPr lang="en-US" dirty="0" smtClean="0">
                <a:latin typeface="Calibri"/>
                <a:ea typeface="Heiti TC Light"/>
                <a:cs typeface="Calibri"/>
              </a:rPr>
              <a:t>™</a:t>
            </a:r>
            <a:endParaRPr lang="en-US" dirty="0">
              <a:latin typeface="Calibri"/>
              <a:ea typeface="Heiti TC Light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1683"/>
            <a:ext cx="4950372" cy="165223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zh-TW" altLang="en-US" sz="2200" dirty="0">
                <a:latin typeface="Calibri"/>
                <a:ea typeface="Heiti TC Light"/>
                <a:cs typeface="Calibri"/>
              </a:rPr>
              <a:t>狗是特別容</a:t>
            </a:r>
            <a:r>
              <a:rPr lang="zh-TW" altLang="en-US" sz="2200" dirty="0" smtClean="0">
                <a:latin typeface="Calibri"/>
                <a:ea typeface="Heiti TC Light"/>
                <a:cs typeface="Calibri"/>
              </a:rPr>
              <a:t>易越</a:t>
            </a:r>
            <a:r>
              <a:rPr lang="zh-TW" altLang="en-US" sz="2200" dirty="0">
                <a:latin typeface="Calibri"/>
                <a:ea typeface="Heiti TC Light"/>
                <a:cs typeface="Calibri"/>
              </a:rPr>
              <a:t>受到環境刺激和污染</a:t>
            </a:r>
            <a:r>
              <a:rPr lang="zh-TW" altLang="en-US" sz="2200" dirty="0" smtClean="0">
                <a:latin typeface="Calibri"/>
                <a:ea typeface="Heiti TC Light"/>
                <a:cs typeface="Calibri"/>
              </a:rPr>
              <a:t>，</a:t>
            </a:r>
            <a:r>
              <a:rPr lang="zh-TW" altLang="en-US" sz="2200" dirty="0">
                <a:latin typeface="Calibri"/>
                <a:ea typeface="Heiti TC Light"/>
                <a:cs typeface="Calibri"/>
              </a:rPr>
              <a:t>導致皮毛</a:t>
            </a:r>
            <a:r>
              <a:rPr lang="zh-TW" altLang="en-US" sz="2200" dirty="0" smtClean="0">
                <a:latin typeface="Calibri"/>
                <a:ea typeface="Heiti TC Light"/>
                <a:cs typeface="Calibri"/>
              </a:rPr>
              <a:t>暗淡，</a:t>
            </a:r>
            <a:r>
              <a:rPr lang="zh-TW" altLang="en-US" sz="2200" dirty="0">
                <a:latin typeface="Calibri"/>
                <a:ea typeface="Heiti TC Light"/>
                <a:cs typeface="Calibri"/>
              </a:rPr>
              <a:t>乾</a:t>
            </a:r>
            <a:r>
              <a:rPr lang="zh-TW" altLang="en-US" sz="2200" dirty="0" smtClean="0">
                <a:latin typeface="Calibri"/>
                <a:ea typeface="Heiti TC Light"/>
                <a:cs typeface="Calibri"/>
              </a:rPr>
              <a:t>燥</a:t>
            </a:r>
            <a:endParaRPr lang="en-US" altLang="zh-TW" sz="2200" dirty="0" smtClean="0">
              <a:latin typeface="Calibri"/>
              <a:ea typeface="Heiti TC Light"/>
              <a:cs typeface="Calibri"/>
            </a:endParaRPr>
          </a:p>
          <a:p>
            <a:pPr>
              <a:spcBef>
                <a:spcPts val="0"/>
              </a:spcBef>
            </a:pPr>
            <a:r>
              <a:rPr lang="zh-TW" altLang="en-US" sz="2200" dirty="0">
                <a:latin typeface="Calibri"/>
                <a:ea typeface="Heiti TC Light"/>
                <a:cs typeface="Calibri"/>
              </a:rPr>
              <a:t>市面上許多清潔劑</a:t>
            </a:r>
            <a:r>
              <a:rPr lang="zh-TW" altLang="en-US" sz="2200" dirty="0" smtClean="0">
                <a:latin typeface="Calibri"/>
                <a:ea typeface="Heiti TC Light"/>
                <a:cs typeface="Calibri"/>
              </a:rPr>
              <a:t>會</a:t>
            </a:r>
            <a:r>
              <a:rPr lang="zh-TW" altLang="en-US" sz="2200" dirty="0">
                <a:latin typeface="Calibri"/>
                <a:ea typeface="Heiti TC Light"/>
                <a:cs typeface="Calibri"/>
              </a:rPr>
              <a:t>刺</a:t>
            </a:r>
            <a:r>
              <a:rPr lang="zh-TW" altLang="en-US" sz="2200" dirty="0" smtClean="0">
                <a:latin typeface="Calibri"/>
                <a:ea typeface="Heiti TC Light"/>
                <a:cs typeface="Calibri"/>
              </a:rPr>
              <a:t>激牠</a:t>
            </a:r>
            <a:r>
              <a:rPr lang="zh-TW" altLang="en-US" sz="2200" dirty="0">
                <a:latin typeface="Calibri"/>
                <a:ea typeface="Heiti TC Light"/>
                <a:cs typeface="Calibri"/>
              </a:rPr>
              <a:t>們</a:t>
            </a:r>
            <a:r>
              <a:rPr lang="zh-TW" altLang="en-US" sz="2200" dirty="0" smtClean="0">
                <a:latin typeface="Calibri"/>
                <a:ea typeface="Heiti TC Light"/>
                <a:cs typeface="Calibri"/>
              </a:rPr>
              <a:t>的</a:t>
            </a:r>
            <a:r>
              <a:rPr lang="zh-TW" altLang="en-US" sz="2200" dirty="0">
                <a:latin typeface="Calibri"/>
                <a:ea typeface="Heiti TC Light"/>
                <a:cs typeface="Calibri"/>
              </a:rPr>
              <a:t>皮膚， 影</a:t>
            </a:r>
            <a:r>
              <a:rPr lang="zh-TW" altLang="en-US" sz="2200" dirty="0" smtClean="0">
                <a:latin typeface="Calibri"/>
                <a:ea typeface="Heiti TC Light"/>
                <a:cs typeface="Calibri"/>
              </a:rPr>
              <a:t>響脂</a:t>
            </a:r>
            <a:r>
              <a:rPr lang="zh-TW" altLang="en-US" sz="2200" dirty="0">
                <a:latin typeface="Calibri"/>
                <a:ea typeface="Heiti TC Light"/>
                <a:cs typeface="Calibri"/>
              </a:rPr>
              <a:t>質屏</a:t>
            </a:r>
            <a:r>
              <a:rPr lang="zh-TW" altLang="en-US" sz="2200" dirty="0" smtClean="0">
                <a:latin typeface="Calibri"/>
                <a:ea typeface="Heiti TC Light"/>
                <a:cs typeface="Calibri"/>
              </a:rPr>
              <a:t>障</a:t>
            </a:r>
            <a:endParaRPr lang="en-US" altLang="zh-TW" sz="2200" dirty="0" smtClean="0">
              <a:latin typeface="Calibri"/>
              <a:ea typeface="Heiti TC Light"/>
              <a:cs typeface="Calibri"/>
            </a:endParaRPr>
          </a:p>
          <a:p>
            <a:pPr>
              <a:spcBef>
                <a:spcPts val="0"/>
              </a:spcBef>
            </a:pPr>
            <a:endParaRPr lang="en-US" sz="2200" dirty="0">
              <a:latin typeface="Calibri"/>
              <a:ea typeface="Heiti TC Light"/>
              <a:cs typeface="Calibri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3118" y="2739959"/>
            <a:ext cx="5064813" cy="165223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Dogs are increasingly subject to environmental irritants and pollution resulting in a dingy, dry coat 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Many soaps and detergents contribute to irritation and can strip the skin of its natural lipid barrier</a:t>
            </a:r>
          </a:p>
          <a:p>
            <a:pPr>
              <a:spcBef>
                <a:spcPts val="0"/>
              </a:spcBef>
            </a:pPr>
            <a:endParaRPr lang="en-US" sz="20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103" y="0"/>
            <a:ext cx="1958162" cy="265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70" y="2655806"/>
            <a:ext cx="2007193" cy="265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47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899" y="1014399"/>
            <a:ext cx="4013000" cy="401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323" y="76199"/>
            <a:ext cx="1527018" cy="7848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6311" y="86775"/>
            <a:ext cx="5208588" cy="1105019"/>
          </a:xfrm>
          <a:prstGeom prst="rect">
            <a:avLst/>
          </a:prstGeom>
        </p:spPr>
        <p:txBody>
          <a:bodyPr wrap="square" lIns="118973" tIns="59486" rIns="118973" bIns="59486">
            <a:spAutoFit/>
          </a:bodyPr>
          <a:lstStyle/>
          <a:p>
            <a:r>
              <a:rPr lang="en-US" altLang="zh-TW" sz="3200" b="1" dirty="0" err="1">
                <a:solidFill>
                  <a:srgbClr val="9BBB59">
                    <a:lumMod val="50000"/>
                  </a:srgbClr>
                </a:solidFill>
                <a:latin typeface="Calibri"/>
                <a:ea typeface="Heiti TC Light"/>
                <a:cs typeface="Calibri"/>
              </a:rPr>
              <a:t>PetHealth</a:t>
            </a:r>
            <a:r>
              <a:rPr lang="en-US" altLang="zh-TW" sz="3200" b="1" dirty="0">
                <a:solidFill>
                  <a:srgbClr val="9BBB59">
                    <a:lumMod val="50000"/>
                  </a:srgbClr>
                </a:solidFill>
                <a:latin typeface="Calibri"/>
                <a:ea typeface="Heiti TC Light"/>
                <a:cs typeface="Calibri"/>
              </a:rPr>
              <a:t>™</a:t>
            </a:r>
            <a:r>
              <a:rPr lang="zh-TW" altLang="en-US" sz="3200" b="1" dirty="0">
                <a:solidFill>
                  <a:srgbClr val="9BBB59">
                    <a:lumMod val="50000"/>
                  </a:srgbClr>
                </a:solidFill>
                <a:latin typeface="Calibri"/>
                <a:ea typeface="Heiti TC Light"/>
                <a:cs typeface="Calibri"/>
              </a:rPr>
              <a:t>防敏寵物沐浴露</a:t>
            </a:r>
            <a:r>
              <a:rPr lang="en-US" altLang="zh-TW" sz="3200" b="1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3200" b="1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3200" b="1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Heiti TC Light"/>
                <a:cs typeface="Calibri"/>
              </a:rPr>
              <a:t>Hypoallergenic Shampoo</a:t>
            </a:r>
            <a:endParaRPr lang="en-US" sz="3200" b="1" dirty="0">
              <a:solidFill>
                <a:srgbClr val="9BBB59">
                  <a:lumMod val="50000"/>
                </a:srgb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7050" y="1138691"/>
            <a:ext cx="3174520" cy="3270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Symbol"/>
              <a:buChar char=""/>
            </a:pPr>
            <a:r>
              <a:rPr 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Cleanses and polishes coat</a:t>
            </a:r>
          </a:p>
          <a:p>
            <a:pPr marL="342900" indent="-342900">
              <a:lnSpc>
                <a:spcPct val="115000"/>
              </a:lnSpc>
              <a:buFont typeface="Symbol"/>
              <a:buChar char=""/>
            </a:pPr>
            <a:r>
              <a:rPr 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Moisturizes and conditions</a:t>
            </a:r>
          </a:p>
          <a:p>
            <a:pPr marL="342900" indent="-342900">
              <a:lnSpc>
                <a:spcPct val="115000"/>
              </a:lnSpc>
              <a:buFont typeface="Symbol"/>
              <a:buChar char=""/>
            </a:pPr>
            <a:r>
              <a:rPr 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Non-irritating, non-stinging, even in the eyes</a:t>
            </a:r>
          </a:p>
          <a:p>
            <a:pPr marL="342900" indent="-342900">
              <a:lnSpc>
                <a:spcPct val="115000"/>
              </a:lnSpc>
              <a:buFont typeface="Symbol"/>
              <a:buChar char=""/>
            </a:pPr>
            <a:r>
              <a:rPr 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pH balanced</a:t>
            </a:r>
          </a:p>
          <a:p>
            <a:pPr marL="342900" indent="-342900">
              <a:lnSpc>
                <a:spcPct val="115000"/>
              </a:lnSpc>
              <a:buFont typeface="Symbol"/>
              <a:buChar char=""/>
            </a:pPr>
            <a:r>
              <a:rPr 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For normal, dry and sensitive skin</a:t>
            </a:r>
          </a:p>
          <a:p>
            <a:pPr marL="342900" indent="-342900">
              <a:lnSpc>
                <a:spcPct val="115000"/>
              </a:lnSpc>
              <a:buFont typeface="Symbol"/>
              <a:buChar char="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Alcohol-Free</a:t>
            </a:r>
            <a:endParaRPr lang="en-US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>
              <a:lnSpc>
                <a:spcPct val="115000"/>
              </a:lnSpc>
              <a:buFont typeface="Symbol"/>
              <a:buChar char=""/>
            </a:pPr>
            <a:r>
              <a:rPr 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Preservative-Free</a:t>
            </a:r>
          </a:p>
          <a:p>
            <a:pPr marL="342900" indent="-342900">
              <a:lnSpc>
                <a:spcPct val="115000"/>
              </a:lnSpc>
              <a:buFont typeface="Symbol"/>
              <a:buChar char=""/>
            </a:pPr>
            <a:r>
              <a:rPr 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Paraben-Free</a:t>
            </a:r>
          </a:p>
        </p:txBody>
      </p:sp>
      <p:sp>
        <p:nvSpPr>
          <p:cNvPr id="8" name="Rectangle 7"/>
          <p:cNvSpPr/>
          <p:nvPr/>
        </p:nvSpPr>
        <p:spPr>
          <a:xfrm>
            <a:off x="320021" y="1210215"/>
            <a:ext cx="304428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潔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淨寵物毛髮，令毛色更加亮麗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滋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潤和調理寵物毛髮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不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刺激、不刺眼配方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平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衡</a:t>
            </a:r>
            <a:r>
              <a:rPr lang="en-US" altLang="zh-TW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pH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適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合中性、乾性或敏感皮膚使用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不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含酒精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不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含防腐劑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不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含苯甲酸酯</a:t>
            </a:r>
          </a:p>
        </p:txBody>
      </p:sp>
    </p:spTree>
    <p:extLst>
      <p:ext uri="{BB962C8B-B14F-4D97-AF65-F5344CB8AC3E}">
        <p14:creationId xmlns:p14="http://schemas.microsoft.com/office/powerpoint/2010/main" val="286547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323" y="76199"/>
            <a:ext cx="1527018" cy="7848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6311" y="86775"/>
            <a:ext cx="5208588" cy="1105019"/>
          </a:xfrm>
          <a:prstGeom prst="rect">
            <a:avLst/>
          </a:prstGeom>
        </p:spPr>
        <p:txBody>
          <a:bodyPr wrap="square" lIns="118973" tIns="59486" rIns="118973" bIns="59486">
            <a:spAutoFit/>
          </a:bodyPr>
          <a:lstStyle/>
          <a:p>
            <a:r>
              <a:rPr lang="en-US" altLang="zh-TW" sz="3200" b="1" dirty="0" err="1">
                <a:solidFill>
                  <a:srgbClr val="9BBB59">
                    <a:lumMod val="50000"/>
                  </a:srgbClr>
                </a:solidFill>
                <a:latin typeface="Calibri"/>
                <a:ea typeface="Heiti TC Light"/>
                <a:cs typeface="Calibri"/>
              </a:rPr>
              <a:t>PetHealth</a:t>
            </a:r>
            <a:r>
              <a:rPr lang="en-US" altLang="zh-TW" sz="3200" b="1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Heiti TC Light"/>
                <a:cs typeface="Calibri"/>
              </a:rPr>
              <a:t>™</a:t>
            </a:r>
            <a:r>
              <a:rPr lang="zh-TW" altLang="en-US" sz="3200" b="1" dirty="0">
                <a:solidFill>
                  <a:srgbClr val="9BBB59">
                    <a:lumMod val="50000"/>
                  </a:srgbClr>
                </a:solidFill>
                <a:latin typeface="Calibri"/>
                <a:ea typeface="Heiti TC Light"/>
                <a:cs typeface="Calibri"/>
              </a:rPr>
              <a:t>寵物腳掌軟</a:t>
            </a:r>
            <a:r>
              <a:rPr lang="zh-TW" altLang="en-US" sz="3200" b="1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Heiti TC Light"/>
                <a:cs typeface="Calibri"/>
              </a:rPr>
              <a:t>膏</a:t>
            </a:r>
            <a:r>
              <a:rPr lang="en-US" altLang="zh-TW" sz="3200" b="1" dirty="0" smtClean="0">
                <a:solidFill>
                  <a:srgbClr val="9BBB59">
                    <a:lumMod val="50000"/>
                  </a:srgbClr>
                </a:solidFill>
                <a:latin typeface="Calibri"/>
                <a:ea typeface="Heiti TC Light"/>
                <a:cs typeface="Calibri"/>
              </a:rPr>
              <a:t>Pad &amp; Paw Balm</a:t>
            </a:r>
            <a:endParaRPr lang="en-US" sz="3200" b="1" dirty="0">
              <a:solidFill>
                <a:srgbClr val="9BBB59">
                  <a:lumMod val="50000"/>
                </a:srgb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46604" y="1101802"/>
            <a:ext cx="3404168" cy="3270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buFont typeface="Symbol"/>
              <a:buChar char="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Helps </a:t>
            </a:r>
            <a:r>
              <a:rPr 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in the care of minor skin irritations</a:t>
            </a:r>
          </a:p>
          <a:p>
            <a:pPr marL="342900" indent="-342900">
              <a:lnSpc>
                <a:spcPct val="115000"/>
              </a:lnSpc>
              <a:buFont typeface="Symbol"/>
              <a:buChar char="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Promotes </a:t>
            </a:r>
            <a:r>
              <a:rPr 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natural healing properties</a:t>
            </a:r>
          </a:p>
          <a:p>
            <a:pPr marL="342900" indent="-342900">
              <a:lnSpc>
                <a:spcPct val="115000"/>
              </a:lnSpc>
              <a:buFont typeface="Symbol"/>
              <a:buChar char="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Helps </a:t>
            </a:r>
            <a:r>
              <a:rPr 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maintain skin elasticity</a:t>
            </a:r>
          </a:p>
          <a:p>
            <a:pPr marL="342900" indent="-342900">
              <a:lnSpc>
                <a:spcPct val="115000"/>
              </a:lnSpc>
              <a:buFont typeface="Symbol"/>
              <a:buChar char="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Cleanses </a:t>
            </a:r>
            <a:r>
              <a:rPr 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and moisturizes</a:t>
            </a:r>
          </a:p>
          <a:p>
            <a:pPr marL="342900" indent="-342900">
              <a:lnSpc>
                <a:spcPct val="115000"/>
              </a:lnSpc>
              <a:buFont typeface="Symbol"/>
              <a:buChar char="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Contains </a:t>
            </a:r>
            <a:r>
              <a:rPr lang="en-US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essential lipids to protect skin’s lipid barrier</a:t>
            </a:r>
          </a:p>
          <a:p>
            <a:pPr marL="342900" indent="-342900">
              <a:lnSpc>
                <a:spcPct val="115000"/>
              </a:lnSpc>
              <a:buFont typeface="Symbol"/>
              <a:buChar char="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Alcohol-Free</a:t>
            </a:r>
            <a:endParaRPr lang="en-US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  <a:p>
            <a:pPr marL="342900" indent="-342900">
              <a:lnSpc>
                <a:spcPct val="115000"/>
              </a:lnSpc>
              <a:buFont typeface="Symbol"/>
              <a:buChar char=""/>
            </a:pPr>
            <a:r>
              <a:rPr lang="en-US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Preservative-Free</a:t>
            </a:r>
            <a:endParaRPr lang="en-US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5332" y="1140307"/>
            <a:ext cx="339856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有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助護理輕微皮膚刺激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促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進自然修復過程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有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助維持皮膚彈性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潔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淨和滋潤皮膚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含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有必要脂質，保護由脂質組成的皮膚屏障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不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含酒精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不</a:t>
            </a:r>
            <a:r>
              <a:rPr lang="zh-TW" altLang="en-US" sz="22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含防腐</a:t>
            </a:r>
            <a:r>
              <a:rPr lang="zh-TW" altLang="en-US" sz="22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劑</a:t>
            </a:r>
            <a:endParaRPr lang="zh-TW" altLang="en-US" sz="2200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708" y="2321733"/>
            <a:ext cx="1706493" cy="170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7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323" y="76199"/>
            <a:ext cx="1527018" cy="784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95" y="563200"/>
            <a:ext cx="4013000" cy="4013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94527" y="4127141"/>
            <a:ext cx="5429250" cy="4490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r>
              <a:rPr lang="en-US" sz="2000" cap="all" dirty="0" smtClean="0">
                <a:solidFill>
                  <a:prstClr val="black"/>
                </a:solidFill>
                <a:latin typeface="Calibri"/>
                <a:cs typeface="Helvetica Neue Medium"/>
              </a:rPr>
              <a:t>HK5612</a:t>
            </a:r>
            <a:endParaRPr lang="en-US" altLang="zh-TW" sz="2000" cap="all" dirty="0" smtClean="0">
              <a:solidFill>
                <a:prstClr val="black"/>
              </a:solidFill>
              <a:latin typeface="Calibri"/>
              <a:ea typeface="新細明體"/>
              <a:cs typeface="Helvetica Neue Medium"/>
            </a:endParaRPr>
          </a:p>
          <a:p>
            <a:r>
              <a:rPr lang="en-US" sz="2000" cap="all" dirty="0" smtClean="0">
                <a:solidFill>
                  <a:prstClr val="black"/>
                </a:solidFill>
                <a:latin typeface="Calibri"/>
                <a:cs typeface="Helvetica Neue Medium"/>
              </a:rPr>
              <a:t>UC</a:t>
            </a:r>
            <a:r>
              <a:rPr lang="en-US" sz="2000" cap="all" dirty="0">
                <a:solidFill>
                  <a:prstClr val="black"/>
                </a:solidFill>
                <a:latin typeface="Calibri"/>
                <a:cs typeface="Helvetica Neue Medium"/>
              </a:rPr>
              <a:t>: </a:t>
            </a:r>
            <a:r>
              <a:rPr lang="en-US" sz="2000" cap="all" dirty="0" smtClean="0">
                <a:solidFill>
                  <a:prstClr val="black"/>
                </a:solidFill>
                <a:latin typeface="Calibri"/>
                <a:cs typeface="Helvetica Neue Medium"/>
              </a:rPr>
              <a:t>$103</a:t>
            </a:r>
            <a:r>
              <a:rPr lang="en-US" altLang="zh-TW" sz="2000" cap="all" dirty="0" smtClean="0">
                <a:solidFill>
                  <a:prstClr val="black"/>
                </a:solidFill>
                <a:latin typeface="Calibri"/>
                <a:ea typeface="新細明體"/>
                <a:cs typeface="Helvetica Neue Medium"/>
              </a:rPr>
              <a:t>.00</a:t>
            </a:r>
            <a:r>
              <a:rPr lang="zh-TW" altLang="en-US" sz="2000" cap="all" dirty="0" smtClean="0">
                <a:solidFill>
                  <a:prstClr val="black"/>
                </a:solidFill>
                <a:latin typeface="Calibri"/>
                <a:ea typeface="新細明體"/>
                <a:cs typeface="Helvetica Neue Medium"/>
              </a:rPr>
              <a:t> </a:t>
            </a:r>
            <a:r>
              <a:rPr lang="en-US" altLang="zh-TW" sz="2000" cap="all" dirty="0" smtClean="0">
                <a:solidFill>
                  <a:prstClr val="black"/>
                </a:solidFill>
                <a:latin typeface="Calibri"/>
                <a:ea typeface="新細明體"/>
                <a:cs typeface="Helvetica Neue Medium"/>
              </a:rPr>
              <a:t>|</a:t>
            </a:r>
            <a:r>
              <a:rPr lang="en-US" sz="2000" cap="all" dirty="0" smtClean="0">
                <a:solidFill>
                  <a:prstClr val="black"/>
                </a:solidFill>
                <a:latin typeface="Calibri"/>
                <a:cs typeface="Helvetica Neue Medium"/>
              </a:rPr>
              <a:t> SR</a:t>
            </a:r>
            <a:r>
              <a:rPr lang="en-US" sz="2000" cap="all" dirty="0">
                <a:solidFill>
                  <a:prstClr val="black"/>
                </a:solidFill>
                <a:latin typeface="Calibri"/>
                <a:cs typeface="Helvetica Neue Medium"/>
              </a:rPr>
              <a:t>: </a:t>
            </a:r>
            <a:r>
              <a:rPr lang="en-US" sz="2000" cap="all" dirty="0" smtClean="0">
                <a:solidFill>
                  <a:prstClr val="black"/>
                </a:solidFill>
                <a:latin typeface="Calibri"/>
                <a:cs typeface="Helvetica Neue Medium"/>
              </a:rPr>
              <a:t>$144</a:t>
            </a:r>
            <a:r>
              <a:rPr lang="en-US" altLang="zh-TW" sz="2000" cap="all" dirty="0" smtClean="0">
                <a:solidFill>
                  <a:prstClr val="black"/>
                </a:solidFill>
                <a:latin typeface="Calibri"/>
                <a:ea typeface="新細明體"/>
                <a:cs typeface="Helvetica Neue Medium"/>
              </a:rPr>
              <a:t>.00</a:t>
            </a:r>
            <a:r>
              <a:rPr lang="en-US" sz="2000" cap="all" dirty="0">
                <a:solidFill>
                  <a:prstClr val="black"/>
                </a:solidFill>
                <a:latin typeface="Calibri"/>
                <a:cs typeface="Helvetica Neue Medium"/>
              </a:rPr>
              <a:t> 103</a:t>
            </a:r>
            <a:r>
              <a:rPr lang="en-US" altLang="zh-TW" sz="2000" cap="all" dirty="0">
                <a:solidFill>
                  <a:prstClr val="black"/>
                </a:solidFill>
                <a:latin typeface="Calibri"/>
                <a:ea typeface="新細明體"/>
                <a:cs typeface="Helvetica Neue Medium"/>
              </a:rPr>
              <a:t>.00</a:t>
            </a:r>
            <a:r>
              <a:rPr lang="zh-TW" altLang="en-US" sz="2000" cap="all" dirty="0">
                <a:solidFill>
                  <a:prstClr val="black"/>
                </a:solidFill>
                <a:latin typeface="Calibri"/>
                <a:ea typeface="新細明體"/>
                <a:cs typeface="Helvetica Neue Medium"/>
              </a:rPr>
              <a:t> </a:t>
            </a:r>
            <a:r>
              <a:rPr lang="en-US" altLang="zh-TW" sz="2000" cap="all" dirty="0">
                <a:solidFill>
                  <a:prstClr val="black"/>
                </a:solidFill>
                <a:latin typeface="Calibri"/>
                <a:ea typeface="新細明體"/>
                <a:cs typeface="Helvetica Neue Medium"/>
              </a:rPr>
              <a:t>|</a:t>
            </a:r>
            <a:r>
              <a:rPr lang="en-US" sz="2000" cap="all" dirty="0">
                <a:solidFill>
                  <a:prstClr val="black"/>
                </a:solidFill>
                <a:latin typeface="Calibri"/>
                <a:cs typeface="Helvetica Neue Medium"/>
              </a:rPr>
              <a:t>  </a:t>
            </a:r>
            <a:r>
              <a:rPr lang="en-US" sz="2000" cap="all" dirty="0" smtClean="0">
                <a:solidFill>
                  <a:prstClr val="black"/>
                </a:solidFill>
                <a:latin typeface="Calibri"/>
                <a:cs typeface="Helvetica Neue Medium"/>
              </a:rPr>
              <a:t>BV: 10</a:t>
            </a:r>
            <a:endParaRPr lang="en-US" sz="2000" cap="all" dirty="0">
              <a:solidFill>
                <a:prstClr val="black"/>
              </a:solidFill>
              <a:latin typeface="Calibri"/>
              <a:cs typeface="Helvetica Neue Medium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092" y="1866334"/>
            <a:ext cx="1706493" cy="170649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769411" y="3469656"/>
            <a:ext cx="5429250" cy="4490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useo 300"/>
                <a:ea typeface="+mj-ea"/>
                <a:cs typeface="+mj-cs"/>
              </a:defRPr>
            </a:lvl1pPr>
          </a:lstStyle>
          <a:p>
            <a:r>
              <a:rPr lang="en-US" sz="2000" cap="all" dirty="0" smtClean="0">
                <a:solidFill>
                  <a:prstClr val="black"/>
                </a:solidFill>
                <a:latin typeface="Calibri"/>
                <a:cs typeface="Helvetica Neue Medium"/>
              </a:rPr>
              <a:t>Code: HK5618</a:t>
            </a:r>
            <a:endParaRPr lang="en-US" altLang="zh-TW" sz="2000" cap="all" dirty="0" smtClean="0">
              <a:solidFill>
                <a:prstClr val="black"/>
              </a:solidFill>
              <a:latin typeface="Calibri"/>
              <a:ea typeface="新細明體"/>
              <a:cs typeface="Helvetica Neue Medium"/>
            </a:endParaRPr>
          </a:p>
          <a:p>
            <a:r>
              <a:rPr lang="en-US" sz="2000" cap="all" dirty="0" smtClean="0">
                <a:solidFill>
                  <a:prstClr val="black"/>
                </a:solidFill>
                <a:latin typeface="Calibri"/>
                <a:cs typeface="Helvetica Neue Medium"/>
              </a:rPr>
              <a:t>UC</a:t>
            </a:r>
            <a:r>
              <a:rPr lang="en-US" sz="2000" cap="all" dirty="0">
                <a:solidFill>
                  <a:prstClr val="black"/>
                </a:solidFill>
                <a:latin typeface="Calibri"/>
                <a:cs typeface="Helvetica Neue Medium"/>
              </a:rPr>
              <a:t>: </a:t>
            </a:r>
            <a:r>
              <a:rPr lang="en-US" sz="2000" cap="all" dirty="0" smtClean="0">
                <a:solidFill>
                  <a:prstClr val="black"/>
                </a:solidFill>
                <a:latin typeface="Calibri"/>
                <a:cs typeface="Helvetica Neue Medium"/>
              </a:rPr>
              <a:t>$90</a:t>
            </a:r>
            <a:r>
              <a:rPr lang="en-US" altLang="zh-TW" sz="2000" cap="all" dirty="0" smtClean="0">
                <a:solidFill>
                  <a:prstClr val="black"/>
                </a:solidFill>
                <a:latin typeface="Calibri"/>
                <a:ea typeface="新細明體"/>
                <a:cs typeface="Helvetica Neue Medium"/>
              </a:rPr>
              <a:t>.00</a:t>
            </a:r>
            <a:r>
              <a:rPr lang="zh-TW" altLang="en-US" sz="2000" cap="all" dirty="0" smtClean="0">
                <a:solidFill>
                  <a:prstClr val="black"/>
                </a:solidFill>
                <a:latin typeface="Calibri"/>
                <a:ea typeface="新細明體"/>
                <a:cs typeface="Helvetica Neue Medium"/>
              </a:rPr>
              <a:t> </a:t>
            </a:r>
            <a:r>
              <a:rPr lang="en-US" altLang="zh-TW" sz="2000" cap="all" dirty="0" smtClean="0">
                <a:solidFill>
                  <a:prstClr val="black"/>
                </a:solidFill>
                <a:latin typeface="Calibri"/>
                <a:ea typeface="新細明體"/>
                <a:cs typeface="Helvetica Neue Medium"/>
              </a:rPr>
              <a:t>|</a:t>
            </a:r>
            <a:r>
              <a:rPr lang="en-US" sz="2000" cap="all" dirty="0" smtClean="0">
                <a:solidFill>
                  <a:prstClr val="black"/>
                </a:solidFill>
                <a:latin typeface="Calibri"/>
                <a:cs typeface="Helvetica Neue Medium"/>
              </a:rPr>
              <a:t> SR</a:t>
            </a:r>
            <a:r>
              <a:rPr lang="en-US" sz="2000" cap="all" dirty="0">
                <a:solidFill>
                  <a:prstClr val="black"/>
                </a:solidFill>
                <a:latin typeface="Calibri"/>
                <a:cs typeface="Helvetica Neue Medium"/>
              </a:rPr>
              <a:t>: </a:t>
            </a:r>
            <a:r>
              <a:rPr lang="en-US" sz="2000" cap="all" dirty="0" smtClean="0">
                <a:solidFill>
                  <a:prstClr val="black"/>
                </a:solidFill>
                <a:latin typeface="Calibri"/>
                <a:cs typeface="Helvetica Neue Medium"/>
              </a:rPr>
              <a:t>$125</a:t>
            </a:r>
            <a:r>
              <a:rPr lang="en-US" altLang="zh-TW" sz="2000" cap="all" dirty="0" smtClean="0">
                <a:solidFill>
                  <a:prstClr val="black"/>
                </a:solidFill>
                <a:latin typeface="Calibri"/>
                <a:ea typeface="新細明體"/>
                <a:cs typeface="Helvetica Neue Medium"/>
              </a:rPr>
              <a:t>.00</a:t>
            </a:r>
            <a:r>
              <a:rPr lang="en-US" sz="2000" cap="all" dirty="0">
                <a:solidFill>
                  <a:prstClr val="black"/>
                </a:solidFill>
                <a:latin typeface="Calibri"/>
                <a:cs typeface="Helvetica Neue Medium"/>
              </a:rPr>
              <a:t> </a:t>
            </a:r>
            <a:endParaRPr lang="en-US" altLang="zh-TW" sz="2000" cap="all" dirty="0" smtClean="0">
              <a:solidFill>
                <a:prstClr val="black"/>
              </a:solidFill>
              <a:latin typeface="Calibri"/>
              <a:ea typeface="新細明體"/>
              <a:cs typeface="Helvetica Neue Medium"/>
            </a:endParaRPr>
          </a:p>
          <a:p>
            <a:r>
              <a:rPr lang="en-US" sz="2000" cap="all" dirty="0" smtClean="0">
                <a:solidFill>
                  <a:prstClr val="black"/>
                </a:solidFill>
                <a:latin typeface="Calibri"/>
                <a:cs typeface="Helvetica Neue Medium"/>
              </a:rPr>
              <a:t> </a:t>
            </a:r>
            <a:r>
              <a:rPr lang="en-US" sz="2000" cap="all" dirty="0">
                <a:solidFill>
                  <a:prstClr val="black"/>
                </a:solidFill>
                <a:latin typeface="Calibri"/>
                <a:cs typeface="Helvetica Neue Medium"/>
              </a:rPr>
              <a:t>BV</a:t>
            </a:r>
            <a:r>
              <a:rPr lang="en-US" sz="2000" cap="all" dirty="0" smtClean="0">
                <a:solidFill>
                  <a:prstClr val="black"/>
                </a:solidFill>
                <a:latin typeface="Calibri"/>
                <a:cs typeface="Helvetica Neue Medium"/>
              </a:rPr>
              <a:t>: 10</a:t>
            </a:r>
            <a:endParaRPr lang="en-US" sz="2000" cap="all" dirty="0">
              <a:solidFill>
                <a:prstClr val="black"/>
              </a:solidFill>
              <a:latin typeface="Calibri"/>
              <a:cs typeface="Helvetica Neue Medium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5780114" y="261053"/>
            <a:ext cx="5708864" cy="445532"/>
            <a:chOff x="-19382" y="2856880"/>
            <a:chExt cx="4515182" cy="295101"/>
          </a:xfrm>
        </p:grpSpPr>
        <p:sp>
          <p:nvSpPr>
            <p:cNvPr id="10" name="Pentagon 9"/>
            <p:cNvSpPr/>
            <p:nvPr/>
          </p:nvSpPr>
          <p:spPr>
            <a:xfrm>
              <a:off x="-19382" y="2856880"/>
              <a:ext cx="4515182" cy="295101"/>
            </a:xfrm>
            <a:prstGeom prst="homePlat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sz="2400" i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ea typeface="新細明體"/>
                </a:rPr>
                <a:t>	COMING SOON</a:t>
              </a:r>
              <a:endParaRPr lang="en-US" sz="2000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52925" y="2866953"/>
              <a:ext cx="983072" cy="265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i="1" dirty="0">
                  <a:solidFill>
                    <a:prstClr val="white"/>
                  </a:solidFill>
                  <a:latin typeface="Heiti TC Light"/>
                  <a:ea typeface="Heiti TC Light"/>
                  <a:cs typeface="Heiti TC Light"/>
                </a:rPr>
                <a:t>即</a:t>
              </a:r>
              <a:r>
                <a:rPr lang="zh-TW" altLang="en-US" sz="2000" i="1" dirty="0" smtClean="0">
                  <a:solidFill>
                    <a:prstClr val="white"/>
                  </a:solidFill>
                  <a:latin typeface="Heiti TC Light"/>
                  <a:ea typeface="Heiti TC Light"/>
                  <a:cs typeface="Heiti TC Light"/>
                </a:rPr>
                <a:t>將登</a:t>
              </a:r>
              <a:r>
                <a:rPr lang="zh-TW" altLang="en-US" sz="2000" i="1" dirty="0">
                  <a:solidFill>
                    <a:prstClr val="white"/>
                  </a:solidFill>
                  <a:latin typeface="Heiti TC Light"/>
                  <a:ea typeface="Heiti TC Light"/>
                  <a:cs typeface="Heiti TC Light"/>
                </a:rPr>
                <a:t>場</a:t>
              </a:r>
              <a:endParaRPr lang="en-US" i="1" dirty="0">
                <a:solidFill>
                  <a:prstClr val="white"/>
                </a:solidFill>
                <a:latin typeface="Heiti TC Light"/>
                <a:ea typeface="Heiti TC Light"/>
                <a:cs typeface="Heiti TC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47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343 -0.00093 L 0.59271 -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21265"/>
            <a:ext cx="9143999" cy="5143500"/>
          </a:xfrm>
          <a:prstGeom prst="rect">
            <a:avLst/>
          </a:prstGeom>
          <a:solidFill>
            <a:srgbClr val="1A13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1A13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113" y="3563721"/>
            <a:ext cx="4858074" cy="935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113" y="497787"/>
            <a:ext cx="4572000" cy="9237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113" y="2003413"/>
            <a:ext cx="4572000" cy="131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4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O:\Product_SC\Communications\Graphics\Products Image\Motives\Face\US_ENG_006MLCC_concealerLightYellowUndertoneCapOn_01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991360">
            <a:off x="4324362" y="1205465"/>
            <a:ext cx="3657608" cy="365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O:\Product_SC\Communications\Graphics\Products Image\Motives\Face\US_ENG_005MLCC_concealerLightPinkUndertoneCapOn_01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991360">
            <a:off x="1333028" y="964843"/>
            <a:ext cx="3657608" cy="365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5537757" y="3873334"/>
            <a:ext cx="4114800" cy="43029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31C34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2000" dirty="0" smtClean="0"/>
              <a:t>Light (Yellow Undertone)</a:t>
            </a:r>
          </a:p>
          <a:p>
            <a:r>
              <a:rPr lang="en-US" sz="2000" dirty="0" smtClean="0"/>
              <a:t>HK006MLCC</a:t>
            </a:r>
            <a:endParaRPr lang="en-US" sz="2000" dirty="0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79502" y="1834984"/>
            <a:ext cx="4114800" cy="43029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31C34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2000" dirty="0" smtClean="0"/>
              <a:t>Light (Pink Undertone)</a:t>
            </a:r>
          </a:p>
          <a:p>
            <a:r>
              <a:rPr lang="en-US" sz="2000" dirty="0" smtClean="0"/>
              <a:t>HK005MLCC</a:t>
            </a:r>
            <a:endParaRPr lang="en-US" sz="2000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65707" y="4398880"/>
            <a:ext cx="8229600" cy="4286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31C34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2000" dirty="0"/>
              <a:t>UC: </a:t>
            </a:r>
            <a:r>
              <a:rPr lang="en-US" sz="2000" dirty="0" smtClean="0"/>
              <a:t>$</a:t>
            </a:r>
            <a:r>
              <a:rPr lang="en-US" altLang="zh-TW" sz="2000" dirty="0" smtClean="0">
                <a:ea typeface="新細明體"/>
              </a:rPr>
              <a:t>120.00</a:t>
            </a:r>
            <a:r>
              <a:rPr lang="en-US" sz="2000" dirty="0" smtClean="0"/>
              <a:t> </a:t>
            </a:r>
            <a:r>
              <a:rPr lang="en-US" altLang="zh-TW" sz="2000" dirty="0">
                <a:ea typeface="新細明體"/>
              </a:rPr>
              <a:t>|</a:t>
            </a:r>
            <a:r>
              <a:rPr lang="zh-TW" altLang="en-US" sz="2000" dirty="0">
                <a:ea typeface="新細明體"/>
              </a:rPr>
              <a:t> </a:t>
            </a:r>
            <a:r>
              <a:rPr lang="en-US" sz="2000" dirty="0"/>
              <a:t>SR: </a:t>
            </a:r>
            <a:r>
              <a:rPr lang="en-US" sz="2000" dirty="0" smtClean="0"/>
              <a:t>$</a:t>
            </a:r>
            <a:r>
              <a:rPr lang="en-US" altLang="zh-TW" sz="2000" dirty="0" smtClean="0">
                <a:ea typeface="新細明體"/>
              </a:rPr>
              <a:t>168.00</a:t>
            </a:r>
            <a:r>
              <a:rPr lang="en-US" sz="2000" dirty="0" smtClean="0"/>
              <a:t> </a:t>
            </a:r>
            <a:r>
              <a:rPr lang="en-US" altLang="zh-TW" sz="2000" dirty="0">
                <a:ea typeface="新細明體"/>
              </a:rPr>
              <a:t>|</a:t>
            </a:r>
            <a:r>
              <a:rPr lang="zh-TW" altLang="en-US" sz="2000" dirty="0">
                <a:ea typeface="新細明體"/>
              </a:rPr>
              <a:t> </a:t>
            </a:r>
            <a:r>
              <a:rPr lang="en-US" sz="2000" dirty="0"/>
              <a:t>BV</a:t>
            </a:r>
            <a:r>
              <a:rPr lang="en-US" sz="2000" dirty="0" smtClean="0"/>
              <a:t>: 10.5</a:t>
            </a:r>
            <a:endParaRPr lang="en-US" sz="2000" dirty="0"/>
          </a:p>
        </p:txBody>
      </p:sp>
      <p:sp>
        <p:nvSpPr>
          <p:cNvPr id="28" name="Rectangle 27"/>
          <p:cNvSpPr/>
          <p:nvPr/>
        </p:nvSpPr>
        <p:spPr>
          <a:xfrm>
            <a:off x="365721" y="196451"/>
            <a:ext cx="5732319" cy="9423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396336" y="191319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3000" b="1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MOTIVES</a:t>
            </a:r>
            <a:r>
              <a:rPr lang="zh-TW" altLang="en-US" sz="3000" b="1" dirty="0">
                <a:latin typeface="Heiti TC Light"/>
                <a:ea typeface="Heiti TC Light"/>
                <a:cs typeface="Heiti TC Light"/>
              </a:rPr>
              <a:t>長效遮瑕液</a:t>
            </a:r>
            <a:r>
              <a:rPr lang="en-US" sz="3000" b="1" dirty="0" smtClean="0">
                <a:latin typeface="Heiti TC Light"/>
                <a:ea typeface="Heiti TC Light"/>
                <a:cs typeface="Heiti TC Light"/>
              </a:rPr>
              <a:t/>
            </a:r>
            <a:br>
              <a:rPr lang="en-US" sz="3000" b="1" dirty="0" smtClean="0">
                <a:latin typeface="Heiti TC Light"/>
                <a:ea typeface="Heiti TC Light"/>
                <a:cs typeface="Heiti TC Light"/>
              </a:rPr>
            </a:br>
            <a:r>
              <a:rPr lang="en-US" sz="3000" b="1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Long Wear Liquid Concealer</a:t>
            </a:r>
            <a:endParaRPr lang="en-US" sz="3000" b="1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445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020" y="0"/>
            <a:ext cx="910354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4181" y="205978"/>
            <a:ext cx="4825893" cy="9423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4796" y="232378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3000" b="1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Motives</a:t>
            </a:r>
            <a:r>
              <a:rPr lang="zh-TW" altLang="en-US" sz="3000" b="1" dirty="0" smtClean="0">
                <a:latin typeface="Heiti TC Light"/>
                <a:ea typeface="Heiti TC Light"/>
                <a:cs typeface="Heiti TC Light"/>
              </a:rPr>
              <a:t>瞬</a:t>
            </a:r>
            <a:r>
              <a:rPr lang="zh-TW" altLang="en-US" sz="3000" b="1" dirty="0">
                <a:latin typeface="Heiti TC Light"/>
                <a:ea typeface="Heiti TC Light"/>
                <a:cs typeface="Heiti TC Light"/>
              </a:rPr>
              <a:t>間無痕妝前底霜</a:t>
            </a:r>
            <a:r>
              <a:rPr lang="en-US" sz="3000" b="1" dirty="0" smtClean="0">
                <a:latin typeface="Heiti TC Light"/>
                <a:ea typeface="Heiti TC Light"/>
                <a:cs typeface="Heiti TC Light"/>
              </a:rPr>
              <a:t> </a:t>
            </a:r>
            <a:r>
              <a:rPr lang="en-US" sz="3000" b="1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/>
            </a:r>
            <a:br>
              <a:rPr lang="en-US" sz="3000" b="1" dirty="0" smtClean="0">
                <a:latin typeface="Calibri" panose="020F0502020204030204" pitchFamily="34" charset="0"/>
                <a:ea typeface="華康儷中黑" panose="020B0509000000000000" pitchFamily="49" charset="-120"/>
              </a:rPr>
            </a:br>
            <a:r>
              <a:rPr lang="en-US" sz="3000" b="1" dirty="0" err="1" smtClean="0">
                <a:latin typeface="Calibri" panose="020F0502020204030204" pitchFamily="34" charset="0"/>
                <a:ea typeface="華康儷中黑" panose="020B0509000000000000" pitchFamily="49" charset="-120"/>
              </a:rPr>
              <a:t>Invisi</a:t>
            </a:r>
            <a:r>
              <a:rPr lang="en-US" sz="3000" b="1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-line</a:t>
            </a:r>
            <a:endParaRPr lang="en-US" sz="3000" b="1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12291" name="Picture 3" descr="O:\Product_SC\Communications\Graphics\Products Image\Motives\Face\Motives-US-Invisi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983" y="829215"/>
            <a:ext cx="4572010" cy="457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380963" y="2264473"/>
            <a:ext cx="4114800" cy="61455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31C34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/>
            <a:r>
              <a:rPr lang="en-US" sz="2000" dirty="0" smtClean="0"/>
              <a:t>HK200LEG</a:t>
            </a:r>
          </a:p>
          <a:p>
            <a:pPr algn="ctr"/>
            <a:r>
              <a:rPr lang="en-US" sz="2000" dirty="0" smtClean="0"/>
              <a:t>UC</a:t>
            </a:r>
            <a:r>
              <a:rPr lang="en-US" sz="2000" dirty="0"/>
              <a:t>: </a:t>
            </a:r>
            <a:r>
              <a:rPr lang="en-US" sz="2000" dirty="0" smtClean="0"/>
              <a:t>$</a:t>
            </a:r>
            <a:r>
              <a:rPr lang="en-US" altLang="zh-TW" sz="2000" dirty="0" smtClean="0">
                <a:ea typeface="新細明體"/>
              </a:rPr>
              <a:t>112.00</a:t>
            </a:r>
            <a:r>
              <a:rPr lang="en-US" sz="2000" dirty="0" smtClean="0"/>
              <a:t> </a:t>
            </a:r>
            <a:r>
              <a:rPr lang="en-US" altLang="zh-TW" sz="2000" dirty="0">
                <a:ea typeface="新細明體"/>
              </a:rPr>
              <a:t>|</a:t>
            </a:r>
            <a:r>
              <a:rPr lang="zh-TW" altLang="en-US" sz="2000" dirty="0">
                <a:ea typeface="新細明體"/>
              </a:rPr>
              <a:t> </a:t>
            </a:r>
            <a:r>
              <a:rPr lang="en-US" sz="2000" dirty="0"/>
              <a:t>SR: </a:t>
            </a:r>
            <a:r>
              <a:rPr lang="en-US" sz="2000" dirty="0" smtClean="0"/>
              <a:t>$</a:t>
            </a:r>
            <a:r>
              <a:rPr lang="en-US" altLang="zh-TW" sz="2000" dirty="0" smtClean="0">
                <a:ea typeface="新細明體"/>
              </a:rPr>
              <a:t>158.00</a:t>
            </a:r>
            <a:r>
              <a:rPr lang="en-US" sz="2000" dirty="0" smtClean="0"/>
              <a:t> </a:t>
            </a:r>
          </a:p>
          <a:p>
            <a:pPr algn="ctr"/>
            <a:r>
              <a:rPr lang="en-US" sz="2000" dirty="0" smtClean="0"/>
              <a:t>BV: 10.0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5922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532" y="0"/>
            <a:ext cx="910354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54181" y="205978"/>
            <a:ext cx="4825893" cy="9423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84796" y="248144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3000" b="1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MOTIVES</a:t>
            </a:r>
            <a:r>
              <a:rPr lang="zh-TW" altLang="en-US" sz="3000" b="1" dirty="0">
                <a:latin typeface="Heiti TC Light"/>
                <a:ea typeface="Heiti TC Light"/>
                <a:cs typeface="Heiti TC Light"/>
              </a:rPr>
              <a:t>持久水潤唇蜜</a:t>
            </a:r>
            <a:r>
              <a:rPr lang="en-US" sz="3000" b="1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/>
            </a:r>
            <a:br>
              <a:rPr lang="en-US" sz="3000" b="1" dirty="0" smtClean="0">
                <a:latin typeface="Calibri" panose="020F0502020204030204" pitchFamily="34" charset="0"/>
                <a:ea typeface="華康儷中黑" panose="020B0509000000000000" pitchFamily="49" charset="-120"/>
              </a:rPr>
            </a:br>
            <a:r>
              <a:rPr lang="en-US" sz="3000" b="1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All Day Liquid Stick</a:t>
            </a:r>
            <a:endParaRPr lang="en-US" sz="3000" b="1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58711" y="4614140"/>
            <a:ext cx="8229600" cy="4286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31C34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/>
            <a:r>
              <a:rPr lang="en-US" sz="2000" dirty="0"/>
              <a:t>UC: </a:t>
            </a:r>
            <a:r>
              <a:rPr lang="en-US" sz="2000" dirty="0" smtClean="0"/>
              <a:t>$</a:t>
            </a:r>
            <a:r>
              <a:rPr lang="en-US" altLang="zh-TW" sz="2000" dirty="0" smtClean="0">
                <a:ea typeface="新細明體"/>
              </a:rPr>
              <a:t>143.00</a:t>
            </a:r>
            <a:r>
              <a:rPr lang="en-US" sz="2000" dirty="0" smtClean="0"/>
              <a:t> </a:t>
            </a:r>
            <a:r>
              <a:rPr lang="en-US" altLang="zh-TW" sz="2000" dirty="0">
                <a:ea typeface="新細明體"/>
              </a:rPr>
              <a:t>|</a:t>
            </a:r>
            <a:r>
              <a:rPr lang="zh-TW" altLang="en-US" sz="2000" dirty="0">
                <a:ea typeface="新細明體"/>
              </a:rPr>
              <a:t> </a:t>
            </a:r>
            <a:r>
              <a:rPr lang="en-US" sz="2000" dirty="0"/>
              <a:t>SR: </a:t>
            </a:r>
            <a:r>
              <a:rPr lang="en-US" sz="2000" dirty="0" smtClean="0"/>
              <a:t>$200</a:t>
            </a:r>
            <a:r>
              <a:rPr lang="en-US" altLang="zh-TW" sz="2000" dirty="0" smtClean="0">
                <a:ea typeface="新細明體"/>
              </a:rPr>
              <a:t>.00</a:t>
            </a:r>
            <a:r>
              <a:rPr lang="en-US" sz="2000" dirty="0" smtClean="0"/>
              <a:t> </a:t>
            </a:r>
            <a:r>
              <a:rPr lang="en-US" altLang="zh-TW" sz="2000" dirty="0">
                <a:ea typeface="新細明體"/>
              </a:rPr>
              <a:t>|</a:t>
            </a:r>
            <a:r>
              <a:rPr lang="zh-TW" altLang="en-US" sz="2000" dirty="0">
                <a:ea typeface="新細明體"/>
              </a:rPr>
              <a:t> </a:t>
            </a:r>
            <a:r>
              <a:rPr lang="en-US" sz="2000" dirty="0"/>
              <a:t>BV</a:t>
            </a:r>
            <a:r>
              <a:rPr lang="en-US" sz="2000" dirty="0" smtClean="0"/>
              <a:t>: 12</a:t>
            </a:r>
            <a:r>
              <a:rPr lang="en-US" altLang="zh-TW" sz="2000" dirty="0" smtClean="0">
                <a:ea typeface="新細明體"/>
              </a:rPr>
              <a:t>.0</a:t>
            </a:r>
            <a:endParaRPr lang="en-US" sz="2000" dirty="0"/>
          </a:p>
        </p:txBody>
      </p:sp>
      <p:pic>
        <p:nvPicPr>
          <p:cNvPr id="2050" name="Picture 2" descr="O:\Product_SC\Communications\Graphics\Products Image\Motives\Lips\US_ENG_104DLS_allDayLiquidStickRavishOpen_01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8478" y="1794674"/>
            <a:ext cx="2743332" cy="274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O:\Product_SC\Communications\Graphics\Products Image\Motives\Lips\US_ENG_100DLS_allDayLiquidStickShockwaveOpen_01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1290" y="1813724"/>
            <a:ext cx="2743332" cy="274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O:\Product_SC\Communications\Graphics\Products Image\Motives\Lips\US_ENG_103DLS_allDayLiquidStickTantalizeOpen_011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2061" y="1832774"/>
            <a:ext cx="2743332" cy="274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727" y="197430"/>
            <a:ext cx="1635344" cy="1635344"/>
          </a:xfrm>
          <a:prstGeom prst="rect">
            <a:avLst/>
          </a:prstGeom>
        </p:spPr>
      </p:pic>
      <p:pic>
        <p:nvPicPr>
          <p:cNvPr id="2052" name="Picture 4" descr="O:\Product_SC\Communications\Graphics\Products Image\Motives\Lips\US_ENG_101DLS_allDayLiquidStickHiVoltageOpen_011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661" y="1794674"/>
            <a:ext cx="2743332" cy="2743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596" y="201957"/>
            <a:ext cx="1630817" cy="16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9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020" y="0"/>
            <a:ext cx="9103540" cy="5143500"/>
          </a:xfrm>
          <a:prstGeom prst="rect">
            <a:avLst/>
          </a:prstGeom>
        </p:spPr>
      </p:pic>
      <p:pic>
        <p:nvPicPr>
          <p:cNvPr id="11266" name="Picture 2" descr="O:\Product_SC\Communications\Graphics\Products Image\Motives\Eyes\Motives-US-Glitter-Adhesiv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154985">
            <a:off x="4117439" y="775213"/>
            <a:ext cx="4572010" cy="457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54181" y="205978"/>
            <a:ext cx="4825893" cy="9423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4796" y="232378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3000" b="1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Motives</a:t>
            </a:r>
            <a:r>
              <a:rPr lang="zh-TW" altLang="en-US" sz="3000" b="1" dirty="0" smtClean="0">
                <a:latin typeface="Heiti TC Light"/>
                <a:ea typeface="Heiti TC Light"/>
                <a:cs typeface="Heiti TC Light"/>
              </a:rPr>
              <a:t>閃</a:t>
            </a:r>
            <a:r>
              <a:rPr lang="zh-TW" altLang="en-US" sz="3000" b="1" dirty="0">
                <a:latin typeface="Heiti TC Light"/>
                <a:ea typeface="Heiti TC Light"/>
                <a:cs typeface="Heiti TC Light"/>
              </a:rPr>
              <a:t>粉眼妝底霜</a:t>
            </a:r>
            <a:r>
              <a:rPr lang="en-US" sz="3000" b="1" dirty="0" smtClean="0">
                <a:latin typeface="Heiti TC Light"/>
                <a:ea typeface="Heiti TC Light"/>
                <a:cs typeface="Heiti TC Light"/>
              </a:rPr>
              <a:t> </a:t>
            </a:r>
            <a:br>
              <a:rPr lang="en-US" sz="3000" b="1" dirty="0" smtClean="0">
                <a:latin typeface="Heiti TC Light"/>
                <a:ea typeface="Heiti TC Light"/>
                <a:cs typeface="Heiti TC Light"/>
              </a:rPr>
            </a:br>
            <a:r>
              <a:rPr lang="en-US" sz="3000" b="1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Glitter Adhesive</a:t>
            </a:r>
            <a:endParaRPr lang="en-US" sz="3000" b="1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21726" y="1244086"/>
            <a:ext cx="3047477" cy="3169655"/>
            <a:chOff x="-253559" y="1143007"/>
            <a:chExt cx="5079128" cy="5282759"/>
          </a:xfrm>
        </p:grpSpPr>
        <p:pic>
          <p:nvPicPr>
            <p:cNvPr id="8" name="Picture 2" descr="\\172.20.1.31\Share_Between_Dept\Product_SC\Communications\Graphics\Products Image\Motives\LS2014\102ME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10" y="1981207"/>
              <a:ext cx="3301559" cy="3301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\\172.20.1.31\Share_Between_Dept\Product_SC\Communications\Graphics\Products Image\Motives\LS2014\103MEG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10" y="3124207"/>
              <a:ext cx="3301559" cy="3301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\\172.20.1.31\Share_Between_Dept\Product_SC\Communications\Graphics\Products Image\Motives\LS2014\100MEG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3559" y="1143007"/>
              <a:ext cx="3301559" cy="3301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itle 1"/>
          <p:cNvSpPr txBox="1">
            <a:spLocks/>
          </p:cNvSpPr>
          <p:nvPr/>
        </p:nvSpPr>
        <p:spPr>
          <a:xfrm>
            <a:off x="565707" y="4067794"/>
            <a:ext cx="8229600" cy="4286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31C34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/>
            <a:r>
              <a:rPr lang="en-US" sz="2000" dirty="0" smtClean="0"/>
              <a:t>HK100MGF</a:t>
            </a:r>
          </a:p>
          <a:p>
            <a:pPr algn="ctr"/>
            <a:r>
              <a:rPr lang="en-US" sz="2000" dirty="0" smtClean="0"/>
              <a:t>UC</a:t>
            </a:r>
            <a:r>
              <a:rPr lang="en-US" sz="2000" dirty="0"/>
              <a:t>: </a:t>
            </a:r>
            <a:r>
              <a:rPr lang="en-US" sz="2000" dirty="0" smtClean="0"/>
              <a:t>$96</a:t>
            </a:r>
            <a:r>
              <a:rPr lang="en-US" altLang="zh-TW" sz="2000" dirty="0" smtClean="0">
                <a:ea typeface="新細明體"/>
              </a:rPr>
              <a:t>.00</a:t>
            </a:r>
            <a:r>
              <a:rPr lang="en-US" sz="2000" dirty="0" smtClean="0"/>
              <a:t> </a:t>
            </a:r>
            <a:r>
              <a:rPr lang="en-US" altLang="zh-TW" sz="2000" dirty="0">
                <a:ea typeface="新細明體"/>
              </a:rPr>
              <a:t>|</a:t>
            </a:r>
            <a:r>
              <a:rPr lang="zh-TW" altLang="en-US" sz="2000" dirty="0">
                <a:ea typeface="新細明體"/>
              </a:rPr>
              <a:t> </a:t>
            </a:r>
            <a:r>
              <a:rPr lang="en-US" sz="2000" dirty="0"/>
              <a:t>SR: </a:t>
            </a:r>
            <a:r>
              <a:rPr lang="en-US" sz="2000" dirty="0" smtClean="0"/>
              <a:t>$</a:t>
            </a:r>
            <a:r>
              <a:rPr lang="en-US" altLang="zh-TW" sz="2000" dirty="0" smtClean="0">
                <a:ea typeface="新細明體"/>
              </a:rPr>
              <a:t>135.00</a:t>
            </a:r>
            <a:r>
              <a:rPr lang="en-US" sz="2000" dirty="0" smtClean="0"/>
              <a:t> </a:t>
            </a:r>
            <a:r>
              <a:rPr lang="en-US" altLang="zh-TW" sz="2000" dirty="0">
                <a:ea typeface="新細明體"/>
              </a:rPr>
              <a:t>|</a:t>
            </a:r>
            <a:r>
              <a:rPr lang="zh-TW" altLang="en-US" sz="2000" dirty="0">
                <a:ea typeface="新細明體"/>
              </a:rPr>
              <a:t> </a:t>
            </a:r>
            <a:r>
              <a:rPr lang="en-US" sz="2000" dirty="0"/>
              <a:t>BV</a:t>
            </a:r>
            <a:r>
              <a:rPr lang="en-US" sz="2000" dirty="0" smtClean="0"/>
              <a:t>: 8.0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37770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532" y="0"/>
            <a:ext cx="9103540" cy="5143500"/>
          </a:xfrm>
          <a:prstGeom prst="rect">
            <a:avLst/>
          </a:prstGeom>
        </p:spPr>
      </p:pic>
      <p:pic>
        <p:nvPicPr>
          <p:cNvPr id="3" name="Picture 3" descr="C:\Users\sidneyt\Desktop\BeforeAfterPhotos\Jessica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0400" y="-83126"/>
            <a:ext cx="2055597" cy="3080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idneyt\Desktop\BeforeAfterPhotos\Jessica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723"/>
          <a:stretch/>
        </p:blipFill>
        <p:spPr bwMode="auto">
          <a:xfrm>
            <a:off x="7115300" y="2351317"/>
            <a:ext cx="2176602" cy="2944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769925" y="-41136"/>
            <a:ext cx="30968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/>
              </a:rPr>
              <a:t>BEFORE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1559" y="3105150"/>
            <a:ext cx="30968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/>
              </a:rPr>
              <a:t>AFTER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Calibri"/>
            </a:endParaRPr>
          </a:p>
        </p:txBody>
      </p:sp>
      <p:pic>
        <p:nvPicPr>
          <p:cNvPr id="8" name="Picture 2" descr="C:\Users\sidneyt\Desktop\BeforeAfterPhotos\TLS\Jessica (2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79" t="5545" r="17545" b="2017"/>
          <a:stretch/>
        </p:blipFill>
        <p:spPr bwMode="auto">
          <a:xfrm>
            <a:off x="2419600" y="28200"/>
            <a:ext cx="2819400" cy="523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sidneyt\Desktop\BeforeAfterPhotos\TLS\Jessica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41" r="17538"/>
          <a:stretch/>
        </p:blipFill>
        <p:spPr bwMode="auto">
          <a:xfrm>
            <a:off x="0" y="28200"/>
            <a:ext cx="2580296" cy="523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21329" y="4636855"/>
            <a:ext cx="4061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JESSICA CHEUK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862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1843" y="0"/>
            <a:ext cx="3749845" cy="51480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842" y="1626507"/>
            <a:ext cx="1041363" cy="1041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952" y="1626507"/>
            <a:ext cx="1041363" cy="10413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485" y="1626506"/>
            <a:ext cx="1041364" cy="1041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5121" y="1626508"/>
            <a:ext cx="1041363" cy="10413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14004" y="2666124"/>
            <a:ext cx="1301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cs typeface="Myriad Pro"/>
              </a:rPr>
              <a:t>TENI </a:t>
            </a: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  <a:cs typeface="Myriad Pro"/>
              </a:rPr>
              <a:t/>
            </a:r>
            <a:b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  <a:cs typeface="Myriad Pro"/>
              </a:rPr>
            </a:br>
            <a:r>
              <a:rPr lang="en-US" sz="1200" dirty="0" smtClean="0">
                <a:solidFill>
                  <a:prstClr val="black"/>
                </a:solidFill>
                <a:latin typeface="Calibri" panose="020F0502020204030204" pitchFamily="34" charset="0"/>
                <a:cs typeface="Myriad Pro"/>
              </a:rPr>
              <a:t>PANOSIAN</a:t>
            </a:r>
          </a:p>
          <a:p>
            <a:pPr algn="ctr"/>
            <a:r>
              <a:rPr lang="en-US" sz="1000" dirty="0">
                <a:solidFill>
                  <a:srgbClr val="7F7F7F"/>
                </a:solidFill>
                <a:latin typeface="Calibri" panose="020F0502020204030204" pitchFamily="34" charset="0"/>
                <a:cs typeface="Myriad Pro"/>
              </a:rPr>
              <a:t>@</a:t>
            </a:r>
            <a:r>
              <a:rPr lang="en-US" sz="1000" dirty="0" err="1">
                <a:solidFill>
                  <a:srgbClr val="7F7F7F"/>
                </a:solidFill>
                <a:latin typeface="Calibri" panose="020F0502020204030204" pitchFamily="34" charset="0"/>
                <a:cs typeface="Myriad Pro"/>
              </a:rPr>
              <a:t>tenipanosian</a:t>
            </a:r>
            <a:endParaRPr lang="en-US" sz="1000" dirty="0">
              <a:solidFill>
                <a:srgbClr val="7F7F7F"/>
              </a:solidFill>
              <a:latin typeface="Calibri" panose="020F0502020204030204" pitchFamily="34" charset="0"/>
              <a:cs typeface="Myriad Pro"/>
            </a:endParaRPr>
          </a:p>
          <a:p>
            <a:pPr algn="ctr"/>
            <a:endParaRPr lang="en-US" sz="1200" dirty="0">
              <a:solidFill>
                <a:prstClr val="black"/>
              </a:solidFill>
              <a:latin typeface="Calibri" panose="020F0502020204030204" pitchFamily="34" charset="0"/>
              <a:cs typeface="Myriad Pro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5551" y="2667870"/>
            <a:ext cx="1478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Myriad Pro"/>
              </a:rPr>
              <a:t>JACKIE </a:t>
            </a:r>
            <a:endParaRPr lang="en-US" sz="1200" dirty="0" smtClean="0">
              <a:solidFill>
                <a:srgbClr val="000000"/>
              </a:solidFill>
              <a:latin typeface="Calibri" panose="020F0502020204030204" pitchFamily="34" charset="0"/>
              <a:cs typeface="Myriad Pro"/>
            </a:endParaRPr>
          </a:p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  <a:cs typeface="Myriad Pro"/>
              </a:rPr>
              <a:t>GOMEZ</a:t>
            </a:r>
          </a:p>
          <a:p>
            <a:pPr algn="ctr"/>
            <a:r>
              <a:rPr lang="en-US" sz="1000" dirty="0">
                <a:solidFill>
                  <a:srgbClr val="7F7F7F"/>
                </a:solidFill>
                <a:latin typeface="Calibri" panose="020F0502020204030204" pitchFamily="34" charset="0"/>
                <a:cs typeface="Myriad Pro"/>
              </a:rPr>
              <a:t>@</a:t>
            </a:r>
            <a:r>
              <a:rPr lang="en-US" sz="1000" dirty="0" err="1">
                <a:solidFill>
                  <a:srgbClr val="7F7F7F"/>
                </a:solidFill>
                <a:latin typeface="Calibri" panose="020F0502020204030204" pitchFamily="34" charset="0"/>
                <a:cs typeface="Myriad Pro"/>
              </a:rPr>
              <a:t>jgmakeupxoxo</a:t>
            </a:r>
            <a:endParaRPr lang="en-US" sz="1000" dirty="0">
              <a:solidFill>
                <a:srgbClr val="7F7F7F"/>
              </a:solidFill>
              <a:latin typeface="Calibri" panose="020F0502020204030204" pitchFamily="34" charset="0"/>
              <a:cs typeface="Myriad Pro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cs typeface="Myriad Pro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30826" y="2667870"/>
            <a:ext cx="1446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Myriad Pro"/>
              </a:rPr>
              <a:t>DENISE </a:t>
            </a:r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  <a:cs typeface="Myriad Pro"/>
              </a:rPr>
              <a:t/>
            </a:r>
            <a:b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  <a:cs typeface="Myriad Pro"/>
              </a:rPr>
            </a:br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  <a:cs typeface="Myriad Pro"/>
              </a:rPr>
              <a:t>SANCHEZ</a:t>
            </a:r>
          </a:p>
          <a:p>
            <a:pPr algn="ctr"/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yriad Pro"/>
              </a:rPr>
              <a:t>@</a:t>
            </a:r>
            <a:r>
              <a:rPr lang="en-US" sz="1000" dirty="0" err="1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yriad Pro"/>
              </a:rPr>
              <a:t>makeupbydenise</a:t>
            </a:r>
            <a:endParaRPr lang="en-US" sz="10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Myriad Pro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cs typeface="Myriad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25573" y="2667870"/>
            <a:ext cx="10511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Myriad Pro"/>
              </a:rPr>
              <a:t>MARYAM </a:t>
            </a:r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  <a:cs typeface="Myriad Pro"/>
              </a:rPr>
              <a:t>MAQUILLAGE</a:t>
            </a:r>
          </a:p>
          <a:p>
            <a:pPr algn="ctr"/>
            <a:r>
              <a:rPr lang="en-US" sz="1000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yriad Pro"/>
              </a:rPr>
              <a:t>@</a:t>
            </a:r>
            <a:r>
              <a:rPr lang="en-US" sz="1000" dirty="0" err="1" smtClean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yriad Pro"/>
              </a:rPr>
              <a:t>maryamnyc</a:t>
            </a:r>
            <a:endParaRPr lang="en-US" sz="10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Myriad Pro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0952" y="3415900"/>
            <a:ext cx="1041363" cy="10413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037" y="3415900"/>
            <a:ext cx="1041363" cy="10413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7121" y="3415900"/>
            <a:ext cx="1041363" cy="104136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195278" y="4457263"/>
            <a:ext cx="14595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Myriad Pro"/>
              </a:rPr>
              <a:t>ELIZABETH </a:t>
            </a:r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  <a:cs typeface="Myriad Pro"/>
              </a:rPr>
              <a:t/>
            </a:r>
            <a:b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  <a:cs typeface="Myriad Pro"/>
              </a:rPr>
            </a:br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  <a:cs typeface="Myriad Pro"/>
              </a:rPr>
              <a:t>MARINO</a:t>
            </a:r>
          </a:p>
          <a:p>
            <a:pPr algn="ctr"/>
            <a:r>
              <a:rPr lang="en-US" sz="1000" dirty="0">
                <a:solidFill>
                  <a:srgbClr val="7F7F7F"/>
                </a:solidFill>
                <a:latin typeface="Calibri" panose="020F0502020204030204" pitchFamily="34" charset="0"/>
                <a:cs typeface="Myriad Pro"/>
              </a:rPr>
              <a:t>@</a:t>
            </a:r>
            <a:r>
              <a:rPr lang="en-US" sz="1000" dirty="0" err="1" smtClean="0">
                <a:solidFill>
                  <a:srgbClr val="7F7F7F"/>
                </a:solidFill>
                <a:latin typeface="Calibri" panose="020F0502020204030204" pitchFamily="34" charset="0"/>
                <a:cs typeface="Myriad Pro"/>
              </a:rPr>
              <a:t>elymarino</a:t>
            </a:r>
            <a:endParaRPr lang="en-US" sz="1000" dirty="0">
              <a:solidFill>
                <a:srgbClr val="7F7F7F"/>
              </a:solidFill>
              <a:latin typeface="Calibri" panose="020F0502020204030204" pitchFamily="34" charset="0"/>
              <a:cs typeface="Myriad Pro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54780" y="4457263"/>
            <a:ext cx="13457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Calibri" panose="020F0502020204030204" pitchFamily="34" charset="0"/>
                <a:cs typeface="Myriad Pro"/>
              </a:rPr>
              <a:t>ELLARIE </a:t>
            </a:r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  <a:cs typeface="Myriad Pro"/>
              </a:rPr>
              <a:t/>
            </a:r>
            <a:b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  <a:cs typeface="Myriad Pro"/>
              </a:rPr>
            </a:br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  <a:cs typeface="Myriad Pro"/>
              </a:rPr>
              <a:t>NOEL</a:t>
            </a:r>
          </a:p>
          <a:p>
            <a:pPr algn="ctr"/>
            <a:r>
              <a:rPr lang="en-US" sz="1000" dirty="0">
                <a:solidFill>
                  <a:srgbClr val="7F7F7F"/>
                </a:solidFill>
                <a:latin typeface="Calibri" panose="020F0502020204030204" pitchFamily="34" charset="0"/>
                <a:cs typeface="Myriad Pro"/>
              </a:rPr>
              <a:t>@</a:t>
            </a:r>
            <a:r>
              <a:rPr lang="en-US" sz="1000" dirty="0" err="1" smtClean="0">
                <a:solidFill>
                  <a:srgbClr val="7F7F7F"/>
                </a:solidFill>
                <a:latin typeface="Calibri" panose="020F0502020204030204" pitchFamily="34" charset="0"/>
                <a:cs typeface="Myriad Pro"/>
              </a:rPr>
              <a:t>ellarie</a:t>
            </a:r>
            <a:endParaRPr lang="en-US" sz="1000" dirty="0">
              <a:solidFill>
                <a:srgbClr val="7F7F7F"/>
              </a:solidFill>
              <a:latin typeface="Calibri" panose="020F0502020204030204" pitchFamily="34" charset="0"/>
              <a:cs typeface="Myriad Pro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70054" y="4457263"/>
            <a:ext cx="13836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Calibri" panose="020F0502020204030204" pitchFamily="34" charset="0"/>
                <a:cs typeface="Myriad Pro"/>
              </a:rPr>
              <a:t>AURORA GONZALEZ BRAVO</a:t>
            </a:r>
          </a:p>
          <a:p>
            <a:pPr algn="ctr"/>
            <a:r>
              <a:rPr lang="en-US" sz="1000" dirty="0">
                <a:solidFill>
                  <a:srgbClr val="7F7F7F"/>
                </a:solidFill>
                <a:latin typeface="Calibri" panose="020F0502020204030204" pitchFamily="34" charset="0"/>
                <a:cs typeface="Myriad Pro"/>
              </a:rPr>
              <a:t>@</a:t>
            </a:r>
            <a:r>
              <a:rPr lang="en-US" sz="1000" dirty="0" err="1">
                <a:solidFill>
                  <a:srgbClr val="7F7F7F"/>
                </a:solidFill>
                <a:latin typeface="Calibri" panose="020F0502020204030204" pitchFamily="34" charset="0"/>
                <a:cs typeface="Myriad Pro"/>
              </a:rPr>
              <a:t>auroramakeup</a:t>
            </a:r>
            <a:endParaRPr lang="en-US" sz="1000" dirty="0">
              <a:solidFill>
                <a:srgbClr val="7F7F7F"/>
              </a:solidFill>
              <a:latin typeface="Calibri" panose="020F0502020204030204" pitchFamily="34" charset="0"/>
              <a:cs typeface="Myriad Pro"/>
            </a:endParaRPr>
          </a:p>
          <a:p>
            <a:pPr algn="ctr"/>
            <a:endParaRPr lang="en-US" sz="1200" dirty="0">
              <a:solidFill>
                <a:srgbClr val="000000"/>
              </a:solidFill>
              <a:latin typeface="Calibri" panose="020F0502020204030204" pitchFamily="34" charset="0"/>
              <a:cs typeface="Myriad Pro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811" y="606741"/>
            <a:ext cx="3959352" cy="7385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5950"/>
          <a:stretch/>
        </p:blipFill>
        <p:spPr>
          <a:xfrm>
            <a:off x="3678405" y="3032731"/>
            <a:ext cx="190178" cy="2047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5950"/>
          <a:stretch/>
        </p:blipFill>
        <p:spPr>
          <a:xfrm>
            <a:off x="5029200" y="3032731"/>
            <a:ext cx="190178" cy="20472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5950"/>
          <a:stretch/>
        </p:blipFill>
        <p:spPr>
          <a:xfrm>
            <a:off x="6369344" y="3032731"/>
            <a:ext cx="190178" cy="20472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5950"/>
          <a:stretch/>
        </p:blipFill>
        <p:spPr>
          <a:xfrm>
            <a:off x="7911032" y="3032731"/>
            <a:ext cx="190178" cy="20472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5950"/>
          <a:stretch/>
        </p:blipFill>
        <p:spPr>
          <a:xfrm>
            <a:off x="4429175" y="4822850"/>
            <a:ext cx="190178" cy="20472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5950"/>
          <a:stretch/>
        </p:blipFill>
        <p:spPr>
          <a:xfrm>
            <a:off x="5940158" y="4822850"/>
            <a:ext cx="190178" cy="20472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5950"/>
          <a:stretch/>
        </p:blipFill>
        <p:spPr>
          <a:xfrm>
            <a:off x="7145590" y="4822850"/>
            <a:ext cx="190178" cy="20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089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3272" y="2167767"/>
            <a:ext cx="2670374" cy="26944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4438" y="606741"/>
            <a:ext cx="3959352" cy="7385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932" y="1509638"/>
            <a:ext cx="3657599" cy="1660625"/>
          </a:xfrm>
          <a:prstGeom prst="rect">
            <a:avLst/>
          </a:prstGeom>
        </p:spPr>
      </p:pic>
      <p:pic>
        <p:nvPicPr>
          <p:cNvPr id="6" name="Picture 5" descr="33468-us-maic-2015-mavens-handout-FINAL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557" y="2167767"/>
            <a:ext cx="2724912" cy="2694432"/>
          </a:xfrm>
          <a:prstGeom prst="rect">
            <a:avLst/>
          </a:prstGeom>
        </p:spPr>
      </p:pic>
      <p:pic>
        <p:nvPicPr>
          <p:cNvPr id="7" name="Picture 6" descr="Motives-US-Mavens-Demure-Palett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86" y="1509638"/>
            <a:ext cx="3657600" cy="166062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58711" y="4692970"/>
            <a:ext cx="8229600" cy="428625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31C34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/>
            <a:r>
              <a:rPr lang="en-US" sz="2000" dirty="0"/>
              <a:t>UC: </a:t>
            </a:r>
            <a:r>
              <a:rPr lang="en-US" sz="2000" dirty="0" smtClean="0"/>
              <a:t>$</a:t>
            </a:r>
            <a:r>
              <a:rPr lang="en-US" altLang="zh-TW" sz="2000" dirty="0" smtClean="0">
                <a:ea typeface="新細明體"/>
              </a:rPr>
              <a:t>235.00</a:t>
            </a:r>
            <a:r>
              <a:rPr lang="en-US" sz="2000" dirty="0" smtClean="0"/>
              <a:t> </a:t>
            </a:r>
            <a:r>
              <a:rPr lang="en-US" altLang="zh-TW" sz="2000" dirty="0">
                <a:ea typeface="新細明體"/>
              </a:rPr>
              <a:t>|</a:t>
            </a:r>
            <a:r>
              <a:rPr lang="zh-TW" altLang="en-US" sz="2000" dirty="0">
                <a:ea typeface="新細明體"/>
              </a:rPr>
              <a:t> </a:t>
            </a:r>
            <a:r>
              <a:rPr lang="en-US" sz="2000" dirty="0"/>
              <a:t>SR: </a:t>
            </a:r>
            <a:r>
              <a:rPr lang="en-US" sz="2000" dirty="0" smtClean="0"/>
              <a:t>$330</a:t>
            </a:r>
            <a:r>
              <a:rPr lang="en-US" altLang="zh-TW" sz="2000" dirty="0" smtClean="0">
                <a:ea typeface="新細明體"/>
              </a:rPr>
              <a:t>.00</a:t>
            </a:r>
            <a:r>
              <a:rPr lang="en-US" sz="2000" dirty="0" smtClean="0"/>
              <a:t> </a:t>
            </a:r>
            <a:r>
              <a:rPr lang="en-US" altLang="zh-TW" sz="2000" dirty="0">
                <a:ea typeface="新細明體"/>
              </a:rPr>
              <a:t>|</a:t>
            </a:r>
            <a:r>
              <a:rPr lang="zh-TW" altLang="en-US" sz="2000" dirty="0">
                <a:ea typeface="新細明體"/>
              </a:rPr>
              <a:t> </a:t>
            </a:r>
            <a:r>
              <a:rPr lang="en-US" sz="2000" dirty="0"/>
              <a:t>BV</a:t>
            </a:r>
            <a:r>
              <a:rPr lang="en-US" sz="2000" dirty="0" smtClean="0"/>
              <a:t>: 18</a:t>
            </a:r>
            <a:r>
              <a:rPr lang="en-US" altLang="zh-TW" sz="2000" dirty="0" smtClean="0">
                <a:ea typeface="新細明體"/>
              </a:rPr>
              <a:t>.0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0284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0873"/>
            <a:ext cx="8229600" cy="857250"/>
          </a:xfrm>
        </p:spPr>
        <p:txBody>
          <a:bodyPr/>
          <a:lstStyle/>
          <a:p>
            <a:r>
              <a:rPr lang="zh-TW" altLang="en-US" sz="3600" dirty="0">
                <a:latin typeface="Heiti TC Light"/>
                <a:ea typeface="Heiti TC Light"/>
                <a:cs typeface="Heiti TC Light"/>
              </a:rPr>
              <a:t>工</a:t>
            </a:r>
            <a:r>
              <a:rPr lang="zh-TW" altLang="en-US" sz="3600" dirty="0" smtClean="0">
                <a:latin typeface="Heiti TC Light"/>
                <a:ea typeface="Heiti TC Light"/>
                <a:cs typeface="Heiti TC Light"/>
              </a:rPr>
              <a:t>具</a:t>
            </a:r>
            <a:r>
              <a:rPr lang="zh-TW" altLang="en-US" sz="36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 </a:t>
            </a:r>
            <a:r>
              <a:rPr lang="en-US" altLang="zh-TW" sz="3600" dirty="0" smtClean="0">
                <a:latin typeface="Calibri" panose="020F0502020204030204" pitchFamily="34" charset="0"/>
                <a:ea typeface="華康儷中黑" panose="020B0509000000000000" pitchFamily="49" charset="-120"/>
              </a:rPr>
              <a:t>Tools</a:t>
            </a:r>
            <a:endParaRPr lang="en-US" sz="3600" dirty="0">
              <a:latin typeface="Calibri" panose="020F0502020204030204" pitchFamily="34" charset="0"/>
              <a:ea typeface="華康儷中黑" panose="020B0509000000000000" pitchFamily="49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1" y="653313"/>
            <a:ext cx="4221480" cy="293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95" y="684845"/>
            <a:ext cx="4221480" cy="29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400" y="2133468"/>
            <a:ext cx="4232910" cy="2929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474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1A13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113" y="3563721"/>
            <a:ext cx="4858074" cy="9354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113" y="497787"/>
            <a:ext cx="4572000" cy="9237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113" y="2003413"/>
            <a:ext cx="4572000" cy="131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8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532" y="0"/>
            <a:ext cx="9103540" cy="5143500"/>
          </a:xfrm>
          <a:prstGeom prst="rect">
            <a:avLst/>
          </a:prstGeom>
        </p:spPr>
      </p:pic>
      <p:pic>
        <p:nvPicPr>
          <p:cNvPr id="3" name="Picture 2" descr="C:\Users\sidneyt\Desktop\BeforeAfterPhotos\TLS\Patrick\Patrick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4397" y="23749"/>
            <a:ext cx="2893221" cy="51435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sidneyt\Desktop\BeforeAfterPhotos\TLS\Patrick\Patrick (2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04"/>
          <a:stretch/>
        </p:blipFill>
        <p:spPr bwMode="auto">
          <a:xfrm>
            <a:off x="2790700" y="23749"/>
            <a:ext cx="2695699" cy="5147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sidneyt\Desktop\BeforeAfterPhotos\Patrick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5195" y="2177062"/>
            <a:ext cx="2038322" cy="3054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sidneyt\Desktop\BeforeAfterPhotos\Patrick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3876" y="-88994"/>
            <a:ext cx="1920077" cy="2877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010400" y="33576"/>
            <a:ext cx="30968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/>
              </a:rPr>
              <a:t>BEFORE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58400" y="3327800"/>
            <a:ext cx="30968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/>
              </a:rPr>
              <a:t>AFTER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25" y="59831"/>
            <a:ext cx="4061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PATRICK 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862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532" y="0"/>
            <a:ext cx="9103540" cy="5143500"/>
          </a:xfrm>
          <a:prstGeom prst="rect">
            <a:avLst/>
          </a:prstGeom>
        </p:spPr>
      </p:pic>
      <p:pic>
        <p:nvPicPr>
          <p:cNvPr id="3" name="Picture 2" descr="C:\Users\sidneyt\Desktop\BeforeAfterPhotos\KC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01"/>
          <a:stretch/>
        </p:blipFill>
        <p:spPr bwMode="auto">
          <a:xfrm>
            <a:off x="7042067" y="2470067"/>
            <a:ext cx="2190009" cy="2783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sidneyt\Desktop\BeforeAfterPhotos\KC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0632" y="-91563"/>
            <a:ext cx="1985202" cy="2975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268359" y="196364"/>
            <a:ext cx="30968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/>
              </a:rPr>
              <a:t>BEFORE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45159" y="3626650"/>
            <a:ext cx="30968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/>
              </a:rPr>
              <a:t>AFTER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Calibri"/>
            </a:endParaRPr>
          </a:p>
        </p:txBody>
      </p:sp>
      <p:pic>
        <p:nvPicPr>
          <p:cNvPr id="8" name="Picture 3" descr="C:\Users\sidneyt\Desktop\BeforeAfterPhotos\TLS\K C Chan .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57" t="349" b="5361"/>
          <a:stretch/>
        </p:blipFill>
        <p:spPr bwMode="auto">
          <a:xfrm>
            <a:off x="0" y="35626"/>
            <a:ext cx="2873915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idneyt\Desktop\BeforeAfterPhotos\TLS\K C Chan .after 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46" r="3410" b="5116"/>
          <a:stretch/>
        </p:blipFill>
        <p:spPr bwMode="auto">
          <a:xfrm>
            <a:off x="2714252" y="35626"/>
            <a:ext cx="2972006" cy="5143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5625" y="59831"/>
            <a:ext cx="4061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KC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862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532" y="0"/>
            <a:ext cx="9103540" cy="5143500"/>
          </a:xfrm>
          <a:prstGeom prst="rect">
            <a:avLst/>
          </a:prstGeom>
        </p:spPr>
      </p:pic>
      <p:pic>
        <p:nvPicPr>
          <p:cNvPr id="3" name="Picture 2" descr="C:\Users\sidneyt\Desktop\BeforeAfterPhotos\TLS\Kitty\After\0816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637"/>
          <a:stretch/>
        </p:blipFill>
        <p:spPr bwMode="auto">
          <a:xfrm>
            <a:off x="2788725" y="2628"/>
            <a:ext cx="2721427" cy="5159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sidneyt\Desktop\BeforeAfterPhotos\TLS\Kitty\Before\0816_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79" r="7548"/>
          <a:stretch/>
        </p:blipFill>
        <p:spPr bwMode="auto">
          <a:xfrm>
            <a:off x="6907" y="-1372"/>
            <a:ext cx="2712543" cy="51612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sidneyt\Desktop\BeforeAfterPhotos\Kitty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96"/>
          <a:stretch/>
        </p:blipFill>
        <p:spPr bwMode="auto">
          <a:xfrm>
            <a:off x="6994566" y="2470068"/>
            <a:ext cx="2175256" cy="2921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sidneyt\Desktop\BeforeAfterPhotos\Kitty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76"/>
          <a:stretch/>
        </p:blipFill>
        <p:spPr bwMode="auto">
          <a:xfrm>
            <a:off x="5498277" y="-95440"/>
            <a:ext cx="2095995" cy="28498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235709" y="18239"/>
            <a:ext cx="30968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/>
              </a:rPr>
              <a:t>BEFORE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831454" y="3989542"/>
            <a:ext cx="30968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/>
              </a:rPr>
              <a:t>AFTER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31309" y="4663858"/>
            <a:ext cx="4061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KITTY</a:t>
            </a:r>
            <a:endParaRPr lang="en-US" sz="2800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862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30629" y="0"/>
            <a:ext cx="9276701" cy="5143500"/>
          </a:xfrm>
          <a:prstGeom prst="rect">
            <a:avLst/>
          </a:prstGeom>
        </p:spPr>
      </p:pic>
      <p:pic>
        <p:nvPicPr>
          <p:cNvPr id="3" name="Picture 2" descr="C:\Users\sidneyt\Desktop\BeforeAfterPhotos\Michelle (2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69"/>
          <a:stretch/>
        </p:blipFill>
        <p:spPr bwMode="auto">
          <a:xfrm>
            <a:off x="4321167" y="196020"/>
            <a:ext cx="3478982" cy="4751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sidneyt\Desktop\BeforeAfterPhotos\Michelle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69"/>
          <a:stretch/>
        </p:blipFill>
        <p:spPr bwMode="auto">
          <a:xfrm>
            <a:off x="750121" y="196021"/>
            <a:ext cx="3478982" cy="4751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59375" y="354025"/>
            <a:ext cx="30968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/>
              </a:rPr>
              <a:t>BEFORE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31925" y="302736"/>
            <a:ext cx="30968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latin typeface="Calibri"/>
              </a:rPr>
              <a:t>AFTER</a:t>
            </a:r>
            <a:endParaRPr lang="en-US" sz="4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02070" y="4697041"/>
            <a:ext cx="4061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MICHELLE LAM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51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_Motives_WC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87842" y="0"/>
            <a:ext cx="9233914" cy="51435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en-US" sz="36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Motives®</a:t>
            </a:r>
            <a:r>
              <a:rPr lang="zh-TW" altLang="en-US" sz="36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授</a:t>
            </a:r>
            <a:r>
              <a:rPr lang="zh-TW" altLang="en-US" sz="36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證訓練</a:t>
            </a:r>
            <a:r>
              <a:rPr lang="zh-TW" altLang="en-US" sz="36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員 </a:t>
            </a:r>
            <a:r>
              <a:rPr lang="en-US" sz="36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Certified Trainers</a:t>
            </a:r>
            <a:endParaRPr lang="en-US" sz="3600" b="1" dirty="0">
              <a:solidFill>
                <a:prstClr val="black"/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72476" y="506835"/>
            <a:ext cx="1778257" cy="2332832"/>
            <a:chOff x="22524" y="530585"/>
            <a:chExt cx="1778257" cy="2332832"/>
          </a:xfrm>
        </p:grpSpPr>
        <p:pic>
          <p:nvPicPr>
            <p:cNvPr id="3075" name="Picture 3" descr="M:\Motives\MCT Trainer photos\Helen Lin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75" r="6478" b="53759"/>
            <a:stretch/>
          </p:blipFill>
          <p:spPr bwMode="auto">
            <a:xfrm>
              <a:off x="22524" y="530585"/>
              <a:ext cx="1778257" cy="21480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30632" y="2555640"/>
              <a:ext cx="15276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Helen Lin</a:t>
              </a:r>
              <a:endParaRPr lang="en-US" sz="1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635181" y="535205"/>
            <a:ext cx="1596113" cy="2296600"/>
            <a:chOff x="7611431" y="558955"/>
            <a:chExt cx="1596113" cy="2296600"/>
          </a:xfrm>
        </p:grpSpPr>
        <p:pic>
          <p:nvPicPr>
            <p:cNvPr id="3081" name="Picture 9" descr="M:\Motives\MCT Trainer photos\Tammy Liu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290" t="20905" r="11691" b="10578"/>
            <a:stretch/>
          </p:blipFill>
          <p:spPr bwMode="auto">
            <a:xfrm>
              <a:off x="7611431" y="558955"/>
              <a:ext cx="1596113" cy="20246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7618423" y="2547778"/>
              <a:ext cx="15276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Tammy </a:t>
              </a:r>
              <a:r>
                <a:rPr lang="en-US" sz="1400" b="1" dirty="0" err="1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Lui</a:t>
              </a:r>
              <a:endParaRPr lang="en-US" sz="1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196774" y="547080"/>
            <a:ext cx="1559767" cy="2302520"/>
            <a:chOff x="6208649" y="570830"/>
            <a:chExt cx="1559767" cy="2302520"/>
          </a:xfrm>
        </p:grpSpPr>
        <p:pic>
          <p:nvPicPr>
            <p:cNvPr id="3077" name="Picture 5" descr="M:\Motives\MCT Trainer photos\Kero Chan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7276" t="16667" r="29581" b="23300"/>
            <a:stretch/>
          </p:blipFill>
          <p:spPr bwMode="auto">
            <a:xfrm>
              <a:off x="6208649" y="570830"/>
              <a:ext cx="1559767" cy="2118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224707" y="2565573"/>
              <a:ext cx="15276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Kero</a:t>
              </a:r>
              <a:r>
                <a:rPr lang="en-US" sz="1400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 Chan</a:t>
              </a:r>
              <a:endParaRPr lang="en-US" sz="1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574606" y="527737"/>
            <a:ext cx="1778696" cy="2328040"/>
            <a:chOff x="4657731" y="563362"/>
            <a:chExt cx="1778696" cy="2328040"/>
          </a:xfrm>
        </p:grpSpPr>
        <p:pic>
          <p:nvPicPr>
            <p:cNvPr id="3079" name="Picture 7" descr="M:\Motives\MCT Trainer photos\Reginia Wong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16204" b="10023"/>
            <a:stretch/>
          </p:blipFill>
          <p:spPr bwMode="auto">
            <a:xfrm>
              <a:off x="4657731" y="563362"/>
              <a:ext cx="1778696" cy="212290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4783254" y="2583625"/>
              <a:ext cx="15276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Reginia Wong</a:t>
              </a:r>
              <a:endParaRPr lang="en-US" sz="1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74095" y="535205"/>
            <a:ext cx="1699788" cy="2332447"/>
            <a:chOff x="3121595" y="558955"/>
            <a:chExt cx="1699788" cy="2332447"/>
          </a:xfrm>
        </p:grpSpPr>
        <p:pic>
          <p:nvPicPr>
            <p:cNvPr id="3080" name="Picture 8" descr="M:\Motives\MCT Trainer photos\Rose Wong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27" r="5011" b="50000"/>
            <a:stretch/>
          </p:blipFill>
          <p:spPr bwMode="auto">
            <a:xfrm>
              <a:off x="3121595" y="558955"/>
              <a:ext cx="1699788" cy="211896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3185930" y="2583625"/>
              <a:ext cx="15276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Rose Wong</a:t>
              </a:r>
              <a:endParaRPr lang="en-US" sz="1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56328" y="549356"/>
            <a:ext cx="1768765" cy="2304966"/>
            <a:chOff x="1615703" y="561231"/>
            <a:chExt cx="1768765" cy="2304966"/>
          </a:xfrm>
        </p:grpSpPr>
        <p:pic>
          <p:nvPicPr>
            <p:cNvPr id="3078" name="Picture 6" descr="M:\Motives\MCT Trainer photos\Mony Ung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t="16785" r="-5482"/>
            <a:stretch/>
          </p:blipFill>
          <p:spPr bwMode="auto">
            <a:xfrm>
              <a:off x="1615703" y="561231"/>
              <a:ext cx="1768765" cy="20962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1670156" y="2558420"/>
              <a:ext cx="15276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Mony</a:t>
              </a:r>
              <a:r>
                <a:rPr lang="en-US" sz="1400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 Ung</a:t>
              </a:r>
              <a:endParaRPr lang="en-US" sz="1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-99717" y="2522795"/>
            <a:ext cx="2176312" cy="2654272"/>
            <a:chOff x="-99717" y="2487170"/>
            <a:chExt cx="2176312" cy="2654272"/>
          </a:xfrm>
        </p:grpSpPr>
        <p:pic>
          <p:nvPicPr>
            <p:cNvPr id="3" name="Picture 13" descr="M:\Motives\MCT Trainer photos\Angela Smith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4721" t="-6771" r="14721" b="31414"/>
            <a:stretch/>
          </p:blipFill>
          <p:spPr bwMode="auto">
            <a:xfrm>
              <a:off x="-99717" y="2487170"/>
              <a:ext cx="2176312" cy="247885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49282" y="4833665"/>
              <a:ext cx="15276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Angela Smith</a:t>
              </a:r>
              <a:endParaRPr lang="en-US" sz="1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3072" name="Group 3071"/>
          <p:cNvGrpSpPr/>
          <p:nvPr/>
        </p:nvGrpSpPr>
        <p:grpSpPr>
          <a:xfrm>
            <a:off x="7018357" y="2763847"/>
            <a:ext cx="1595438" cy="2375653"/>
            <a:chOff x="7018357" y="2728222"/>
            <a:chExt cx="1595438" cy="2375653"/>
          </a:xfrm>
        </p:grpSpPr>
        <p:pic>
          <p:nvPicPr>
            <p:cNvPr id="5" name="Picture 15" descr="M:\Motives\MCT Trainer photos\Asa Ng.jpg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7175"/>
            <a:stretch/>
          </p:blipFill>
          <p:spPr bwMode="auto">
            <a:xfrm>
              <a:off x="7023418" y="2728222"/>
              <a:ext cx="1590377" cy="22104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7018357" y="4796098"/>
              <a:ext cx="15276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Asa Ng</a:t>
              </a:r>
              <a:endParaRPr lang="en-US" sz="1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384387" y="2764457"/>
            <a:ext cx="1639031" cy="2393095"/>
            <a:chOff x="5384387" y="2728832"/>
            <a:chExt cx="1639031" cy="2393095"/>
          </a:xfrm>
        </p:grpSpPr>
        <p:pic>
          <p:nvPicPr>
            <p:cNvPr id="3076" name="Picture 4" descr="M:\Motives\MCT Trainer photos\Ho Shun Yin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4387" y="2728832"/>
              <a:ext cx="1639031" cy="21853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5434404" y="4814150"/>
              <a:ext cx="15276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May Ho</a:t>
              </a:r>
              <a:endParaRPr lang="en-US" sz="1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626701" y="2847734"/>
            <a:ext cx="1826398" cy="2309818"/>
            <a:chOff x="3626701" y="2812109"/>
            <a:chExt cx="1826398" cy="2309818"/>
          </a:xfrm>
        </p:grpSpPr>
        <p:pic>
          <p:nvPicPr>
            <p:cNvPr id="3074" name="Picture 2" descr="M:\Motives\MCT Trainer photos\Claudia Chow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3454"/>
            <a:stretch/>
          </p:blipFill>
          <p:spPr bwMode="auto">
            <a:xfrm>
              <a:off x="3626701" y="2812109"/>
              <a:ext cx="1826398" cy="20970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3730205" y="4814150"/>
              <a:ext cx="15276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Claudia Chow</a:t>
              </a:r>
              <a:endParaRPr lang="en-US" sz="1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09452" y="2776076"/>
            <a:ext cx="1761331" cy="2391896"/>
            <a:chOff x="2009452" y="2740451"/>
            <a:chExt cx="1761331" cy="2391896"/>
          </a:xfrm>
        </p:grpSpPr>
        <p:pic>
          <p:nvPicPr>
            <p:cNvPr id="4" name="Picture 14" descr="M:\Motives\MCT Trainer photos\Angie Chou.jpg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924" t="8203" r="13932"/>
            <a:stretch/>
          </p:blipFill>
          <p:spPr bwMode="auto">
            <a:xfrm>
              <a:off x="2009452" y="2740451"/>
              <a:ext cx="1761331" cy="22104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2107556" y="4824570"/>
              <a:ext cx="15276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Angie Chou</a:t>
              </a:r>
              <a:endParaRPr lang="en-US" sz="14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507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3563</TotalTime>
  <Words>1520</Words>
  <Application>Microsoft Office PowerPoint</Application>
  <PresentationFormat>On-screen Show (16:9)</PresentationFormat>
  <Paragraphs>296</Paragraphs>
  <Slides>43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4_Office Theme</vt:lpstr>
      <vt:lpstr>10_Office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新產品巡禮 New Product Spotlights</vt:lpstr>
      <vt:lpstr>骨骼與關節 Bone &amp; Joint</vt:lpstr>
      <vt:lpstr>《香港在職人士關節健康調查》 Joint Health Survey for Working Force </vt:lpstr>
      <vt:lpstr>過去十二個月內，你有冇試過係關節上，出現以下症狀？ In the past 12 months, did you experience the following discomfort in your joint?</vt:lpstr>
      <vt:lpstr>當感到關節不適時，你認為是甚麼原因？ What are the causes?</vt:lpstr>
      <vt:lpstr>當感到關節不適時，你會如何處理？ How would you handle the pain?</vt:lpstr>
      <vt:lpstr>關節健康 Joint Health </vt:lpstr>
      <vt:lpstr>關節健康有效成份 Joint Health Proven Ingredients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PetHealth™</vt:lpstr>
      <vt:lpstr>PowerPoint Presentation</vt:lpstr>
      <vt:lpstr>PowerPoint Presentation</vt:lpstr>
      <vt:lpstr>PowerPoint Presentation</vt:lpstr>
      <vt:lpstr>PowerPoint Presentation</vt:lpstr>
      <vt:lpstr>MOTIVES長效遮瑕液 Long Wear Liquid Concealer</vt:lpstr>
      <vt:lpstr>Motives瞬間無痕妝前底霜  Invisi-line</vt:lpstr>
      <vt:lpstr>MOTIVES持久水潤唇蜜 All Day Liquid Stick</vt:lpstr>
      <vt:lpstr>Motives閃粉眼妝底霜  Glitter Adhesive</vt:lpstr>
      <vt:lpstr>PowerPoint Presentation</vt:lpstr>
      <vt:lpstr>PowerPoint Presentation</vt:lpstr>
      <vt:lpstr>工具 Tools</vt:lpstr>
      <vt:lpstr>PowerPoint Presentation</vt:lpstr>
    </vt:vector>
  </TitlesOfParts>
  <Company>Market America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Billy Layton</dc:creator>
  <cp:lastModifiedBy>Monie Chan</cp:lastModifiedBy>
  <cp:revision>60</cp:revision>
  <dcterms:created xsi:type="dcterms:W3CDTF">2015-02-03T22:35:38Z</dcterms:created>
  <dcterms:modified xsi:type="dcterms:W3CDTF">2015-09-16T07:56:51Z</dcterms:modified>
</cp:coreProperties>
</file>